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3" r:id="rId6"/>
    <p:sldId id="264" r:id="rId7"/>
    <p:sldId id="265" r:id="rId8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720" y="-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eg>
</file>

<file path=ppt/media/image10.gif>
</file>

<file path=ppt/media/image11.png>
</file>

<file path=ppt/media/image12.jpeg>
</file>

<file path=ppt/media/image13.jpeg>
</file>

<file path=ppt/media/image14.png>
</file>

<file path=ppt/media/image15.png>
</file>

<file path=ppt/media/image16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7F93D-C308-4F50-BF3C-1DF8E8FF891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4257-837C-4989-8BB6-86B59C20F95E}" type="datetimeFigureOut">
              <a:rPr lang="es-ES" smtClean="0"/>
              <a:pPr/>
              <a:t>21/10/2018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7F93D-C308-4F50-BF3C-1DF8E8FF891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4257-837C-4989-8BB6-86B59C20F95E}" type="datetimeFigureOut">
              <a:rPr lang="es-ES" smtClean="0"/>
              <a:pPr/>
              <a:t>21/10/2018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7F93D-C308-4F50-BF3C-1DF8E8FF891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4257-837C-4989-8BB6-86B59C20F95E}" type="datetimeFigureOut">
              <a:rPr lang="es-ES" smtClean="0"/>
              <a:pPr/>
              <a:t>21/10/2018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7F93D-C308-4F50-BF3C-1DF8E8FF891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4257-837C-4989-8BB6-86B59C20F95E}" type="datetimeFigureOut">
              <a:rPr lang="es-ES" smtClean="0"/>
              <a:pPr/>
              <a:t>21/10/2018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7F93D-C308-4F50-BF3C-1DF8E8FF891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4257-837C-4989-8BB6-86B59C20F95E}" type="datetimeFigureOut">
              <a:rPr lang="es-ES" smtClean="0"/>
              <a:pPr/>
              <a:t>21/10/2018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7F93D-C308-4F50-BF3C-1DF8E8FF891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4257-837C-4989-8BB6-86B59C20F95E}" type="datetimeFigureOut">
              <a:rPr lang="es-ES" smtClean="0"/>
              <a:pPr/>
              <a:t>21/10/2018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7F93D-C308-4F50-BF3C-1DF8E8FF891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4257-837C-4989-8BB6-86B59C20F95E}" type="datetimeFigureOut">
              <a:rPr lang="es-ES" smtClean="0"/>
              <a:pPr/>
              <a:t>21/10/2018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7F93D-C308-4F50-BF3C-1DF8E8FF891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4257-837C-4989-8BB6-86B59C20F95E}" type="datetimeFigureOut">
              <a:rPr lang="es-ES" smtClean="0"/>
              <a:pPr/>
              <a:t>21/10/2018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7F93D-C308-4F50-BF3C-1DF8E8FF891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4257-837C-4989-8BB6-86B59C20F95E}" type="datetimeFigureOut">
              <a:rPr lang="es-ES" smtClean="0"/>
              <a:pPr/>
              <a:t>21/10/2018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7F93D-C308-4F50-BF3C-1DF8E8FF891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4257-837C-4989-8BB6-86B59C20F95E}" type="datetimeFigureOut">
              <a:rPr lang="es-ES" smtClean="0"/>
              <a:pPr/>
              <a:t>21/10/2018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7F93D-C308-4F50-BF3C-1DF8E8FF891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Rectángulo"/>
          <p:cNvSpPr/>
          <p:nvPr userDrawn="1"/>
        </p:nvSpPr>
        <p:spPr>
          <a:xfrm>
            <a:off x="0" y="0"/>
            <a:ext cx="755576" cy="68580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r"/>
            <a:r>
              <a:rPr lang="es-ES_tradnl" sz="4800" dirty="0" smtClean="0">
                <a:solidFill>
                  <a:srgbClr val="FFFF00"/>
                </a:solidFill>
              </a:rPr>
              <a:t>SPACE-BALLS</a:t>
            </a:r>
            <a:endParaRPr lang="es-ES" sz="4800" dirty="0">
              <a:solidFill>
                <a:srgbClr val="FFFF00"/>
              </a:solidFill>
            </a:endParaRPr>
          </a:p>
        </p:txBody>
      </p:sp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ES" dirty="0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514257-837C-4989-8BB6-86B59C20F95E}" type="datetimeFigureOut">
              <a:rPr lang="es-ES" smtClean="0"/>
              <a:pPr/>
              <a:t>21/10/2018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77F93D-C308-4F50-BF3C-1DF8E8FF891E}" type="slidenum">
              <a:rPr lang="es-ES" smtClean="0"/>
              <a:pPr/>
              <a:t>‹Nº›</a:t>
            </a:fld>
            <a:endParaRPr lang="es-ES"/>
          </a:p>
        </p:txBody>
      </p:sp>
      <p:pic>
        <p:nvPicPr>
          <p:cNvPr id="1026" name="Picture 2" descr="C:\Users\rromero\SpaceApps\imgs\logospaceapps_400x400.jpg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72008" y="6246440"/>
            <a:ext cx="611560" cy="611560"/>
          </a:xfrm>
          <a:prstGeom prst="rect">
            <a:avLst/>
          </a:prstGeom>
          <a:noFill/>
        </p:spPr>
      </p:pic>
      <p:sp>
        <p:nvSpPr>
          <p:cNvPr id="9" name="8 Rectángulo"/>
          <p:cNvSpPr/>
          <p:nvPr userDrawn="1"/>
        </p:nvSpPr>
        <p:spPr>
          <a:xfrm>
            <a:off x="755576" y="0"/>
            <a:ext cx="1584176" cy="688538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rgbClr val="FFC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video" Target="file:///C:\Users\FR186010\Desktop\NASA\ppt\zone_x264.mp4" TargetMode="External"/><Relationship Id="rId1" Type="http://schemas.openxmlformats.org/officeDocument/2006/relationships/video" Target="file:///C:\Users\FR186010\Desktop\NASA\ppt\orbiter2.mp4" TargetMode="Externa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video" Target="file:///C:\Users\FR186010\Desktop\NASA\ppt\iRobot_Newsx519.gif%20(1).mp4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hyperlink" Target="https://www.youtube.com/watch?v=ovrkz12UFB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FR186010\Desktop\NASA\ppt\SphereBall.mp4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3.jpeg"/><Relationship Id="rId7" Type="http://schemas.openxmlformats.org/officeDocument/2006/relationships/image" Target="../media/image1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10" Type="http://schemas.openxmlformats.org/officeDocument/2006/relationships/image" Target="../media/image16.jpeg"/><Relationship Id="rId4" Type="http://schemas.openxmlformats.org/officeDocument/2006/relationships/image" Target="../media/image4.jpeg"/><Relationship Id="rId9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 descr="536801main_041311aa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86000" y="0"/>
            <a:ext cx="6858000" cy="6858000"/>
          </a:xfrm>
          <a:prstGeom prst="rect">
            <a:avLst/>
          </a:prstGeom>
        </p:spPr>
      </p:pic>
      <p:sp>
        <p:nvSpPr>
          <p:cNvPr id="5" name="4 Rectángulo"/>
          <p:cNvSpPr/>
          <p:nvPr/>
        </p:nvSpPr>
        <p:spPr>
          <a:xfrm>
            <a:off x="0" y="0"/>
            <a:ext cx="755576" cy="68580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r"/>
            <a:r>
              <a:rPr lang="es-ES_tradnl" sz="4800" dirty="0" smtClean="0">
                <a:solidFill>
                  <a:srgbClr val="FFFF00"/>
                </a:solidFill>
              </a:rPr>
              <a:t>SPACE-BALLS</a:t>
            </a:r>
            <a:endParaRPr lang="es-ES" sz="4800" dirty="0">
              <a:solidFill>
                <a:srgbClr val="FFFF00"/>
              </a:solidFill>
            </a:endParaRPr>
          </a:p>
        </p:txBody>
      </p:sp>
      <p:sp>
        <p:nvSpPr>
          <p:cNvPr id="6" name="5 Rectángulo"/>
          <p:cNvSpPr/>
          <p:nvPr/>
        </p:nvSpPr>
        <p:spPr>
          <a:xfrm>
            <a:off x="755576" y="0"/>
            <a:ext cx="1584176" cy="688538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rgbClr val="FFC000"/>
              </a:solidFill>
            </a:endParaRPr>
          </a:p>
        </p:txBody>
      </p:sp>
      <p:pic>
        <p:nvPicPr>
          <p:cNvPr id="7" name="6 Imagen" descr="SpaceBallsLogo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99592" y="188640"/>
            <a:ext cx="1340768" cy="1340768"/>
          </a:xfrm>
          <a:prstGeom prst="rect">
            <a:avLst/>
          </a:prstGeom>
        </p:spPr>
      </p:pic>
      <p:pic>
        <p:nvPicPr>
          <p:cNvPr id="12" name="11 Imagen" descr="logospaceapps_400x400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8240" y="6219144"/>
            <a:ext cx="611560" cy="611560"/>
          </a:xfrm>
          <a:prstGeom prst="rect">
            <a:avLst/>
          </a:prstGeom>
        </p:spPr>
      </p:pic>
      <p:sp>
        <p:nvSpPr>
          <p:cNvPr id="13" name="12 CuadroTexto"/>
          <p:cNvSpPr txBox="1"/>
          <p:nvPr/>
        </p:nvSpPr>
        <p:spPr>
          <a:xfrm>
            <a:off x="2483768" y="6423719"/>
            <a:ext cx="3363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i="1" dirty="0" err="1" smtClean="0">
                <a:solidFill>
                  <a:schemeClr val="bg1"/>
                </a:solidFill>
                <a:latin typeface="Arial Narrow" pitchFamily="34" charset="0"/>
              </a:rPr>
              <a:t>Credits</a:t>
            </a:r>
            <a:r>
              <a:rPr lang="es-ES" sz="1200" i="1" dirty="0" smtClean="0">
                <a:solidFill>
                  <a:schemeClr val="bg1"/>
                </a:solidFill>
                <a:latin typeface="Arial Narrow" pitchFamily="34" charset="0"/>
              </a:rPr>
              <a:t>: 	NASA/</a:t>
            </a:r>
            <a:r>
              <a:rPr lang="es-ES" sz="1200" i="1" dirty="0" err="1" smtClean="0">
                <a:solidFill>
                  <a:schemeClr val="bg1"/>
                </a:solidFill>
                <a:latin typeface="Arial Narrow" pitchFamily="34" charset="0"/>
              </a:rPr>
              <a:t>Goddard</a:t>
            </a:r>
            <a:r>
              <a:rPr lang="es-ES" sz="1200" i="1" dirty="0" smtClean="0">
                <a:solidFill>
                  <a:schemeClr val="bg1"/>
                </a:solidFill>
                <a:latin typeface="Arial Narrow" pitchFamily="34" charset="0"/>
              </a:rPr>
              <a:t>/Arizona </a:t>
            </a:r>
            <a:r>
              <a:rPr lang="es-ES" sz="1200" i="1" dirty="0" err="1" smtClean="0">
                <a:solidFill>
                  <a:schemeClr val="bg1"/>
                </a:solidFill>
                <a:latin typeface="Arial Narrow" pitchFamily="34" charset="0"/>
              </a:rPr>
              <a:t>State</a:t>
            </a:r>
            <a:r>
              <a:rPr lang="es-ES" sz="1200" i="1" dirty="0" smtClean="0">
                <a:solidFill>
                  <a:schemeClr val="bg1"/>
                </a:solidFill>
                <a:latin typeface="Arial Narrow" pitchFamily="34" charset="0"/>
              </a:rPr>
              <a:t> </a:t>
            </a:r>
            <a:r>
              <a:rPr lang="es-ES" sz="1200" i="1" dirty="0" err="1" smtClean="0">
                <a:solidFill>
                  <a:schemeClr val="bg1"/>
                </a:solidFill>
                <a:latin typeface="Arial Narrow" pitchFamily="34" charset="0"/>
              </a:rPr>
              <a:t>University</a:t>
            </a:r>
            <a:endParaRPr lang="es-ES" sz="1200" i="1" dirty="0" smtClean="0">
              <a:solidFill>
                <a:schemeClr val="bg1"/>
              </a:solidFill>
              <a:latin typeface="Arial Narrow" pitchFamily="34" charset="0"/>
            </a:endParaRPr>
          </a:p>
          <a:p>
            <a:r>
              <a:rPr lang="es-ES_tradnl" sz="1200" i="1" dirty="0" smtClean="0">
                <a:solidFill>
                  <a:schemeClr val="bg1"/>
                </a:solidFill>
                <a:latin typeface="Arial Narrow" pitchFamily="34" charset="0"/>
              </a:rPr>
              <a:t>	NASA/JPL/</a:t>
            </a:r>
            <a:r>
              <a:rPr lang="es-ES_tradnl" sz="1200" i="1" dirty="0" err="1" smtClean="0">
                <a:solidFill>
                  <a:schemeClr val="bg1"/>
                </a:solidFill>
                <a:latin typeface="Arial Narrow" pitchFamily="34" charset="0"/>
              </a:rPr>
              <a:t>Space</a:t>
            </a:r>
            <a:r>
              <a:rPr lang="es-ES_tradnl" sz="1200" i="1" dirty="0" smtClean="0">
                <a:solidFill>
                  <a:schemeClr val="bg1"/>
                </a:solidFill>
                <a:latin typeface="Arial Narrow" pitchFamily="34" charset="0"/>
              </a:rPr>
              <a:t> </a:t>
            </a:r>
            <a:r>
              <a:rPr lang="es-ES_tradnl" sz="1200" i="1" dirty="0" err="1" smtClean="0">
                <a:solidFill>
                  <a:schemeClr val="bg1"/>
                </a:solidFill>
                <a:latin typeface="Arial Narrow" pitchFamily="34" charset="0"/>
              </a:rPr>
              <a:t>Science</a:t>
            </a:r>
            <a:r>
              <a:rPr lang="es-ES_tradnl" sz="1200" i="1" dirty="0" smtClean="0">
                <a:solidFill>
                  <a:schemeClr val="bg1"/>
                </a:solidFill>
                <a:latin typeface="Arial Narrow" pitchFamily="34" charset="0"/>
              </a:rPr>
              <a:t> </a:t>
            </a:r>
            <a:r>
              <a:rPr lang="es-ES_tradnl" sz="1200" i="1" dirty="0" err="1" smtClean="0">
                <a:solidFill>
                  <a:schemeClr val="bg1"/>
                </a:solidFill>
                <a:latin typeface="Arial Narrow" pitchFamily="34" charset="0"/>
              </a:rPr>
              <a:t>Institute</a:t>
            </a:r>
            <a:endParaRPr lang="es-ES" sz="120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14" name="13 CuadroTexto"/>
          <p:cNvSpPr txBox="1"/>
          <p:nvPr/>
        </p:nvSpPr>
        <p:spPr>
          <a:xfrm>
            <a:off x="6084168" y="4891712"/>
            <a:ext cx="32403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b="1" dirty="0" smtClean="0">
                <a:solidFill>
                  <a:schemeClr val="bg1"/>
                </a:solidFill>
                <a:latin typeface="Arial Narrow" pitchFamily="34" charset="0"/>
              </a:rPr>
              <a:t>HELLIUMERS </a:t>
            </a:r>
          </a:p>
          <a:p>
            <a:pPr marL="342900" indent="-342900">
              <a:buFontTx/>
              <a:buChar char="-"/>
            </a:pPr>
            <a:r>
              <a:rPr lang="es-ES_tradnl" sz="2400" b="1" dirty="0" smtClean="0">
                <a:solidFill>
                  <a:schemeClr val="bg1"/>
                </a:solidFill>
                <a:latin typeface="Arial Narrow" pitchFamily="34" charset="0"/>
              </a:rPr>
              <a:t>Noelia Grande</a:t>
            </a:r>
          </a:p>
          <a:p>
            <a:pPr marL="342900" indent="-342900">
              <a:buFontTx/>
              <a:buChar char="-"/>
            </a:pPr>
            <a:r>
              <a:rPr lang="es-ES_tradnl" sz="2400" b="1" dirty="0" smtClean="0">
                <a:solidFill>
                  <a:schemeClr val="bg1"/>
                </a:solidFill>
                <a:latin typeface="Arial Narrow" pitchFamily="34" charset="0"/>
              </a:rPr>
              <a:t>Pablo </a:t>
            </a:r>
            <a:r>
              <a:rPr lang="es-ES_tradnl" sz="2400" b="1" dirty="0" err="1" smtClean="0">
                <a:solidFill>
                  <a:schemeClr val="bg1"/>
                </a:solidFill>
                <a:latin typeface="Arial Narrow" pitchFamily="34" charset="0"/>
              </a:rPr>
              <a:t>Pingarrón</a:t>
            </a:r>
            <a:endParaRPr lang="es-ES_tradnl" sz="2400" b="1" dirty="0" smtClean="0">
              <a:solidFill>
                <a:schemeClr val="bg1"/>
              </a:solidFill>
              <a:latin typeface="Arial Narrow" pitchFamily="34" charset="0"/>
            </a:endParaRPr>
          </a:p>
          <a:p>
            <a:pPr marL="342900" indent="-342900">
              <a:buFontTx/>
              <a:buChar char="-"/>
            </a:pPr>
            <a:r>
              <a:rPr lang="es-ES_tradnl" sz="2400" b="1" dirty="0" smtClean="0">
                <a:solidFill>
                  <a:schemeClr val="bg1"/>
                </a:solidFill>
                <a:latin typeface="Arial Narrow" pitchFamily="34" charset="0"/>
              </a:rPr>
              <a:t>Francisco Rodríguez </a:t>
            </a:r>
          </a:p>
          <a:p>
            <a:pPr marL="342900" indent="-342900">
              <a:buFontTx/>
              <a:buChar char="-"/>
            </a:pPr>
            <a:r>
              <a:rPr lang="es-ES_tradnl" sz="2400" b="1" dirty="0" smtClean="0">
                <a:solidFill>
                  <a:schemeClr val="bg1"/>
                </a:solidFill>
                <a:latin typeface="Arial Narrow" pitchFamily="34" charset="0"/>
              </a:rPr>
              <a:t>Rosana Romero</a:t>
            </a:r>
            <a:endParaRPr lang="es-ES" sz="2400" b="1" dirty="0">
              <a:solidFill>
                <a:schemeClr val="bg1"/>
              </a:solidFill>
              <a:latin typeface="Arial Narrow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Rectángulo"/>
          <p:cNvSpPr/>
          <p:nvPr/>
        </p:nvSpPr>
        <p:spPr>
          <a:xfrm>
            <a:off x="755576" y="0"/>
            <a:ext cx="8388424" cy="688538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rgbClr val="FFC000"/>
              </a:solidFill>
            </a:endParaRPr>
          </a:p>
        </p:txBody>
      </p:sp>
      <p:pic>
        <p:nvPicPr>
          <p:cNvPr id="5" name="orbiter2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 cstate="print"/>
          <a:stretch>
            <a:fillRect/>
          </a:stretch>
        </p:blipFill>
        <p:spPr>
          <a:xfrm>
            <a:off x="1033264" y="188640"/>
            <a:ext cx="4114800" cy="3086100"/>
          </a:xfrm>
          <a:prstGeom prst="rect">
            <a:avLst/>
          </a:prstGeom>
        </p:spPr>
      </p:pic>
      <p:pic>
        <p:nvPicPr>
          <p:cNvPr id="8" name="zone_x264.mp4">
            <a:hlinkClick r:id="" action="ppaction://media"/>
          </p:cNvPr>
          <p:cNvPicPr>
            <a:picLocks noRot="1" noChangeAspect="1"/>
          </p:cNvPicPr>
          <p:nvPr>
            <a:videoFile r:link="rId2"/>
          </p:nvPr>
        </p:nvPicPr>
        <p:blipFill>
          <a:blip r:embed="rId4" cstate="print"/>
          <a:stretch>
            <a:fillRect/>
          </a:stretch>
        </p:blipFill>
        <p:spPr>
          <a:xfrm>
            <a:off x="4849688" y="3501008"/>
            <a:ext cx="4114800" cy="3086100"/>
          </a:xfrm>
          <a:prstGeom prst="rect">
            <a:avLst/>
          </a:prstGeom>
        </p:spPr>
      </p:pic>
      <p:pic>
        <p:nvPicPr>
          <p:cNvPr id="1026" name="Picture 2" descr="Resultado de imagen de gmat nasa logo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151" b="98925" l="0" r="9839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500" y="845864"/>
            <a:ext cx="1781175" cy="1771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ado de imagen de google earth logo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4869161"/>
            <a:ext cx="2972806" cy="648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>
                <p:cTn id="16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1000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Rectángulo"/>
          <p:cNvSpPr/>
          <p:nvPr/>
        </p:nvSpPr>
        <p:spPr>
          <a:xfrm>
            <a:off x="792088" y="0"/>
            <a:ext cx="8388424" cy="688538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rgbClr val="FFC000"/>
              </a:solidFill>
            </a:endParaRPr>
          </a:p>
        </p:txBody>
      </p:sp>
      <p:sp>
        <p:nvSpPr>
          <p:cNvPr id="19" name="18 Rectángulo"/>
          <p:cNvSpPr/>
          <p:nvPr/>
        </p:nvSpPr>
        <p:spPr>
          <a:xfrm>
            <a:off x="5328592" y="188640"/>
            <a:ext cx="2592288" cy="1080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_tradnl" sz="2000" dirty="0" err="1" smtClean="0">
                <a:solidFill>
                  <a:schemeClr val="tx1"/>
                </a:solidFill>
                <a:latin typeface="Arial Narrow" pitchFamily="34" charset="0"/>
              </a:rPr>
              <a:t>Multispectral</a:t>
            </a:r>
            <a:r>
              <a:rPr lang="es-ES_tradnl" sz="2000" dirty="0" smtClean="0">
                <a:solidFill>
                  <a:schemeClr val="tx1"/>
                </a:solidFill>
                <a:latin typeface="Arial Narrow" pitchFamily="34" charset="0"/>
              </a:rPr>
              <a:t> </a:t>
            </a:r>
            <a:r>
              <a:rPr lang="es-ES_tradnl" sz="2000" dirty="0" err="1" smtClean="0">
                <a:solidFill>
                  <a:schemeClr val="tx1"/>
                </a:solidFill>
                <a:latin typeface="Arial Narrow" pitchFamily="34" charset="0"/>
              </a:rPr>
              <a:t>instrument</a:t>
            </a:r>
            <a:r>
              <a:rPr lang="es-ES_tradnl" sz="2000" dirty="0" smtClean="0">
                <a:solidFill>
                  <a:schemeClr val="tx1"/>
                </a:solidFill>
                <a:latin typeface="Arial Narrow" pitchFamily="34" charset="0"/>
              </a:rPr>
              <a:t>:</a:t>
            </a:r>
          </a:p>
          <a:p>
            <a:pPr>
              <a:buFont typeface="Wingdings" pitchFamily="2" charset="2"/>
              <a:buChar char="ü"/>
            </a:pPr>
            <a:r>
              <a:rPr lang="es-ES_tradnl" sz="2000" dirty="0" smtClean="0">
                <a:solidFill>
                  <a:schemeClr val="tx1"/>
                </a:solidFill>
                <a:latin typeface="Arial Narrow" pitchFamily="34" charset="0"/>
              </a:rPr>
              <a:t> IR</a:t>
            </a:r>
          </a:p>
          <a:p>
            <a:pPr>
              <a:buFont typeface="Wingdings" pitchFamily="2" charset="2"/>
              <a:buChar char="ü"/>
            </a:pPr>
            <a:r>
              <a:rPr lang="es-ES_tradnl" sz="2000" dirty="0" smtClean="0">
                <a:solidFill>
                  <a:schemeClr val="tx1"/>
                </a:solidFill>
                <a:latin typeface="Arial Narrow" pitchFamily="34" charset="0"/>
              </a:rPr>
              <a:t> </a:t>
            </a:r>
            <a:r>
              <a:rPr lang="es-ES_tradnl" sz="2000" dirty="0" err="1" smtClean="0">
                <a:solidFill>
                  <a:schemeClr val="tx1"/>
                </a:solidFill>
                <a:latin typeface="Arial Narrow" pitchFamily="34" charset="0"/>
              </a:rPr>
              <a:t>Thermal</a:t>
            </a:r>
            <a:endParaRPr lang="es-ES" sz="2000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26" name="25 Rectángulo"/>
          <p:cNvSpPr/>
          <p:nvPr/>
        </p:nvSpPr>
        <p:spPr>
          <a:xfrm>
            <a:off x="7092280" y="1484784"/>
            <a:ext cx="1800200" cy="15121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_tradnl" sz="2000" dirty="0" err="1" smtClean="0">
                <a:solidFill>
                  <a:schemeClr val="tx1"/>
                </a:solidFill>
                <a:latin typeface="Arial Narrow" pitchFamily="34" charset="0"/>
              </a:rPr>
              <a:t>Sensors</a:t>
            </a:r>
            <a:r>
              <a:rPr lang="es-ES_tradnl" sz="2000" dirty="0" smtClean="0">
                <a:solidFill>
                  <a:schemeClr val="tx1"/>
                </a:solidFill>
                <a:latin typeface="Arial Narrow" pitchFamily="34" charset="0"/>
              </a:rPr>
              <a:t>:</a:t>
            </a:r>
          </a:p>
          <a:p>
            <a:pPr>
              <a:buFont typeface="Wingdings" pitchFamily="2" charset="2"/>
              <a:buChar char="ü"/>
            </a:pPr>
            <a:r>
              <a:rPr lang="es-ES_tradnl" sz="2000" dirty="0" smtClean="0">
                <a:solidFill>
                  <a:schemeClr val="tx1"/>
                </a:solidFill>
                <a:latin typeface="Arial Narrow" pitchFamily="34" charset="0"/>
              </a:rPr>
              <a:t> </a:t>
            </a:r>
            <a:r>
              <a:rPr lang="es-ES_tradnl" sz="2000" dirty="0" err="1" smtClean="0">
                <a:solidFill>
                  <a:schemeClr val="tx1"/>
                </a:solidFill>
                <a:latin typeface="Arial Narrow" pitchFamily="34" charset="0"/>
              </a:rPr>
              <a:t>Temperature</a:t>
            </a:r>
            <a:endParaRPr lang="es-ES_tradnl" sz="2000" dirty="0" smtClean="0">
              <a:solidFill>
                <a:schemeClr val="tx1"/>
              </a:solidFill>
              <a:latin typeface="Arial Narrow" pitchFamily="34" charset="0"/>
            </a:endParaRPr>
          </a:p>
          <a:p>
            <a:pPr>
              <a:buFont typeface="Wingdings" pitchFamily="2" charset="2"/>
              <a:buChar char="ü"/>
            </a:pPr>
            <a:r>
              <a:rPr lang="es-ES_tradnl" sz="2000" dirty="0" smtClean="0">
                <a:solidFill>
                  <a:schemeClr val="tx1"/>
                </a:solidFill>
                <a:latin typeface="Arial Narrow" pitchFamily="34" charset="0"/>
              </a:rPr>
              <a:t> </a:t>
            </a:r>
            <a:r>
              <a:rPr lang="es-ES_tradnl" sz="2000" dirty="0" err="1" smtClean="0">
                <a:solidFill>
                  <a:schemeClr val="tx1"/>
                </a:solidFill>
                <a:latin typeface="Arial Narrow" pitchFamily="34" charset="0"/>
              </a:rPr>
              <a:t>Humidity</a:t>
            </a:r>
            <a:endParaRPr lang="es-ES_tradnl" sz="2000" dirty="0" smtClean="0">
              <a:solidFill>
                <a:schemeClr val="tx1"/>
              </a:solidFill>
              <a:latin typeface="Arial Narrow" pitchFamily="34" charset="0"/>
            </a:endParaRPr>
          </a:p>
          <a:p>
            <a:pPr>
              <a:buFont typeface="Wingdings" pitchFamily="2" charset="2"/>
              <a:buChar char="ü"/>
            </a:pPr>
            <a:r>
              <a:rPr lang="es-ES_tradnl" sz="2000" dirty="0" smtClean="0">
                <a:solidFill>
                  <a:schemeClr val="tx1"/>
                </a:solidFill>
                <a:latin typeface="Arial Narrow" pitchFamily="34" charset="0"/>
              </a:rPr>
              <a:t> CO2</a:t>
            </a:r>
          </a:p>
          <a:p>
            <a:pPr>
              <a:buFont typeface="Wingdings" pitchFamily="2" charset="2"/>
              <a:buChar char="ü"/>
            </a:pPr>
            <a:r>
              <a:rPr lang="es-ES_tradnl" sz="2000" dirty="0" smtClean="0">
                <a:solidFill>
                  <a:schemeClr val="tx1"/>
                </a:solidFill>
                <a:latin typeface="Arial Narrow" pitchFamily="34" charset="0"/>
              </a:rPr>
              <a:t>…</a:t>
            </a:r>
            <a:endParaRPr lang="es-ES" sz="2000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27" name="26 Rectángulo"/>
          <p:cNvSpPr/>
          <p:nvPr/>
        </p:nvSpPr>
        <p:spPr>
          <a:xfrm>
            <a:off x="4860032" y="1844824"/>
            <a:ext cx="1872208" cy="15121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_tradnl" sz="2000" dirty="0" smtClean="0">
                <a:solidFill>
                  <a:schemeClr val="tx1"/>
                </a:solidFill>
                <a:latin typeface="Arial Narrow" pitchFamily="34" charset="0"/>
              </a:rPr>
              <a:t>LIDAR </a:t>
            </a:r>
            <a:r>
              <a:rPr lang="es-ES_tradnl" sz="2000" dirty="0" err="1" smtClean="0">
                <a:solidFill>
                  <a:schemeClr val="tx1"/>
                </a:solidFill>
                <a:latin typeface="Arial Narrow" pitchFamily="34" charset="0"/>
              </a:rPr>
              <a:t>or</a:t>
            </a:r>
            <a:r>
              <a:rPr lang="es-ES_tradnl" sz="2000" dirty="0" smtClean="0">
                <a:solidFill>
                  <a:schemeClr val="tx1"/>
                </a:solidFill>
                <a:latin typeface="Arial Narrow" pitchFamily="34" charset="0"/>
              </a:rPr>
              <a:t> </a:t>
            </a:r>
            <a:r>
              <a:rPr lang="es-ES_tradnl" sz="2000" dirty="0" err="1" smtClean="0">
                <a:solidFill>
                  <a:schemeClr val="tx1"/>
                </a:solidFill>
                <a:latin typeface="Arial Narrow" pitchFamily="34" charset="0"/>
              </a:rPr>
              <a:t>ToF</a:t>
            </a:r>
            <a:r>
              <a:rPr lang="es-ES_tradnl" sz="2000" dirty="0" smtClean="0">
                <a:solidFill>
                  <a:schemeClr val="tx1"/>
                </a:solidFill>
                <a:latin typeface="Arial Narrow" pitchFamily="34" charset="0"/>
              </a:rPr>
              <a:t>:</a:t>
            </a:r>
          </a:p>
          <a:p>
            <a:pPr>
              <a:buFont typeface="Wingdings" pitchFamily="2" charset="2"/>
              <a:buChar char="ü"/>
            </a:pPr>
            <a:r>
              <a:rPr lang="es-ES_tradnl" sz="2000" dirty="0" smtClean="0">
                <a:solidFill>
                  <a:schemeClr val="tx1"/>
                </a:solidFill>
                <a:latin typeface="Arial Narrow" pitchFamily="34" charset="0"/>
              </a:rPr>
              <a:t> </a:t>
            </a:r>
            <a:r>
              <a:rPr lang="es-ES_tradnl" sz="2000" dirty="0" err="1" smtClean="0">
                <a:solidFill>
                  <a:schemeClr val="tx1"/>
                </a:solidFill>
                <a:latin typeface="Arial Narrow" pitchFamily="34" charset="0"/>
              </a:rPr>
              <a:t>Topography</a:t>
            </a:r>
            <a:endParaRPr lang="es-ES_tradnl" sz="2000" dirty="0" smtClean="0">
              <a:solidFill>
                <a:schemeClr val="tx1"/>
              </a:solidFill>
              <a:latin typeface="Arial Narrow" pitchFamily="34" charset="0"/>
            </a:endParaRPr>
          </a:p>
          <a:p>
            <a:pPr>
              <a:buFont typeface="Wingdings" pitchFamily="2" charset="2"/>
              <a:buChar char="ü"/>
            </a:pPr>
            <a:r>
              <a:rPr lang="es-ES_tradnl" sz="2000" dirty="0" smtClean="0">
                <a:solidFill>
                  <a:schemeClr val="tx1"/>
                </a:solidFill>
                <a:latin typeface="Arial Narrow" pitchFamily="34" charset="0"/>
              </a:rPr>
              <a:t> SLAM </a:t>
            </a:r>
            <a:r>
              <a:rPr lang="es-ES_tradnl" sz="1600" dirty="0" smtClean="0">
                <a:solidFill>
                  <a:schemeClr val="tx1"/>
                </a:solidFill>
                <a:latin typeface="Arial Narrow" pitchFamily="34" charset="0"/>
              </a:rPr>
              <a:t>(</a:t>
            </a:r>
            <a:r>
              <a:rPr lang="es-ES_tradnl" sz="1600" dirty="0" err="1" smtClean="0">
                <a:solidFill>
                  <a:schemeClr val="tx1"/>
                </a:solidFill>
                <a:latin typeface="Arial Narrow" pitchFamily="34" charset="0"/>
              </a:rPr>
              <a:t>Bayesian</a:t>
            </a:r>
            <a:r>
              <a:rPr lang="es-ES_tradnl" sz="1600" dirty="0" smtClean="0">
                <a:solidFill>
                  <a:schemeClr val="tx1"/>
                </a:solidFill>
                <a:latin typeface="Arial Narrow" pitchFamily="34" charset="0"/>
              </a:rPr>
              <a:t> Networks </a:t>
            </a:r>
            <a:r>
              <a:rPr lang="es-ES_tradnl" sz="1600" dirty="0" err="1" smtClean="0">
                <a:solidFill>
                  <a:schemeClr val="tx1"/>
                </a:solidFill>
                <a:latin typeface="Arial Narrow" pitchFamily="34" charset="0"/>
              </a:rPr>
              <a:t>for</a:t>
            </a:r>
            <a:r>
              <a:rPr lang="es-ES_tradnl" sz="1600" dirty="0" smtClean="0">
                <a:solidFill>
                  <a:schemeClr val="tx1"/>
                </a:solidFill>
                <a:latin typeface="Arial Narrow" pitchFamily="34" charset="0"/>
              </a:rPr>
              <a:t> </a:t>
            </a:r>
            <a:r>
              <a:rPr lang="es-ES_tradnl" sz="1600" dirty="0" err="1" smtClean="0">
                <a:solidFill>
                  <a:schemeClr val="tx1"/>
                </a:solidFill>
                <a:latin typeface="Arial Narrow" pitchFamily="34" charset="0"/>
              </a:rPr>
              <a:t>mapping</a:t>
            </a:r>
            <a:r>
              <a:rPr lang="es-ES_tradnl" sz="1600" dirty="0" smtClean="0">
                <a:solidFill>
                  <a:schemeClr val="tx1"/>
                </a:solidFill>
                <a:latin typeface="Arial Narrow" pitchFamily="34" charset="0"/>
              </a:rPr>
              <a:t>, as a </a:t>
            </a:r>
            <a:r>
              <a:rPr lang="es-ES_tradnl" sz="1600" dirty="0" err="1" smtClean="0">
                <a:solidFill>
                  <a:schemeClr val="tx1"/>
                </a:solidFill>
                <a:latin typeface="Arial Narrow" pitchFamily="34" charset="0"/>
              </a:rPr>
              <a:t>roomba</a:t>
            </a:r>
            <a:r>
              <a:rPr lang="es-ES_tradnl" sz="1600" dirty="0" smtClean="0">
                <a:solidFill>
                  <a:schemeClr val="tx1"/>
                </a:solidFill>
                <a:latin typeface="Arial Narrow" pitchFamily="34" charset="0"/>
              </a:rPr>
              <a:t> </a:t>
            </a:r>
            <a:r>
              <a:rPr lang="es-ES_tradnl" sz="1600" dirty="0" err="1" smtClean="0">
                <a:solidFill>
                  <a:schemeClr val="tx1"/>
                </a:solidFill>
                <a:latin typeface="Arial Narrow" pitchFamily="34" charset="0"/>
              </a:rPr>
              <a:t>map</a:t>
            </a:r>
            <a:r>
              <a:rPr lang="es-ES_tradnl" sz="1600" dirty="0" smtClean="0">
                <a:solidFill>
                  <a:schemeClr val="tx1"/>
                </a:solidFill>
                <a:latin typeface="Arial Narrow" pitchFamily="34" charset="0"/>
              </a:rPr>
              <a:t>)</a:t>
            </a:r>
          </a:p>
        </p:txBody>
      </p:sp>
      <p:sp>
        <p:nvSpPr>
          <p:cNvPr id="28" name="27 Rectángulo"/>
          <p:cNvSpPr/>
          <p:nvPr/>
        </p:nvSpPr>
        <p:spPr>
          <a:xfrm>
            <a:off x="1440160" y="4149080"/>
            <a:ext cx="3618148" cy="2376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_tradnl" sz="3200" dirty="0" err="1">
                <a:solidFill>
                  <a:srgbClr val="FFFF00"/>
                </a:solidFill>
                <a:latin typeface="Arial Narrow" pitchFamily="34" charset="0"/>
                <a:cs typeface="Arial" panose="020B0604020202020204" pitchFamily="34" charset="0"/>
              </a:rPr>
              <a:t>Swarm</a:t>
            </a:r>
            <a:r>
              <a:rPr lang="es-ES_tradnl" sz="3200" dirty="0">
                <a:solidFill>
                  <a:srgbClr val="FFFF00"/>
                </a:solidFill>
                <a:latin typeface="Arial Narrow" pitchFamily="34" charset="0"/>
                <a:cs typeface="Arial" panose="020B0604020202020204" pitchFamily="34" charset="0"/>
              </a:rPr>
              <a:t> of </a:t>
            </a:r>
            <a:r>
              <a:rPr lang="es-ES_tradnl" sz="3200" dirty="0" err="1">
                <a:solidFill>
                  <a:srgbClr val="FFFF00"/>
                </a:solidFill>
                <a:latin typeface="Arial Narrow" pitchFamily="34" charset="0"/>
                <a:cs typeface="Arial" panose="020B0604020202020204" pitchFamily="34" charset="0"/>
              </a:rPr>
              <a:t>spheres</a:t>
            </a:r>
            <a:r>
              <a:rPr lang="es-ES_tradnl" sz="3200" dirty="0">
                <a:solidFill>
                  <a:srgbClr val="FFFF00"/>
                </a:solidFill>
                <a:latin typeface="Arial Narrow" pitchFamily="34" charset="0"/>
                <a:cs typeface="Arial" panose="020B0604020202020204" pitchFamily="34" charset="0"/>
              </a:rPr>
              <a:t>:</a:t>
            </a:r>
          </a:p>
          <a:p>
            <a:pPr>
              <a:buFont typeface="Wingdings" pitchFamily="2" charset="2"/>
              <a:buChar char="ü"/>
            </a:pPr>
            <a:r>
              <a:rPr lang="es-ES_tradnl" sz="2800" dirty="0" smtClean="0">
                <a:solidFill>
                  <a:schemeClr val="bg1"/>
                </a:solidFill>
                <a:latin typeface="Arial Narrow" pitchFamily="34" charset="0"/>
              </a:rPr>
              <a:t> </a:t>
            </a:r>
            <a:r>
              <a:rPr lang="es-ES_tradnl" sz="2800" dirty="0" err="1" smtClean="0">
                <a:solidFill>
                  <a:schemeClr val="bg1"/>
                </a:solidFill>
                <a:latin typeface="Arial Narrow" pitchFamily="34" charset="0"/>
              </a:rPr>
              <a:t>ServoMotor</a:t>
            </a:r>
            <a:endParaRPr lang="es-ES_tradnl" sz="2800" dirty="0" smtClean="0">
              <a:solidFill>
                <a:schemeClr val="bg1"/>
              </a:solidFill>
              <a:latin typeface="Arial Narrow" pitchFamily="34" charset="0"/>
            </a:endParaRPr>
          </a:p>
          <a:p>
            <a:pPr>
              <a:buFont typeface="Wingdings" pitchFamily="2" charset="2"/>
              <a:buChar char="ü"/>
            </a:pPr>
            <a:r>
              <a:rPr lang="es-ES_tradnl" sz="2800" dirty="0" smtClean="0">
                <a:solidFill>
                  <a:schemeClr val="bg1"/>
                </a:solidFill>
                <a:latin typeface="Arial Narrow" pitchFamily="34" charset="0"/>
              </a:rPr>
              <a:t> </a:t>
            </a:r>
            <a:r>
              <a:rPr lang="es-ES_tradnl" sz="2800" dirty="0" err="1" smtClean="0">
                <a:solidFill>
                  <a:schemeClr val="bg1"/>
                </a:solidFill>
                <a:latin typeface="Arial Narrow" pitchFamily="34" charset="0"/>
              </a:rPr>
              <a:t>Power</a:t>
            </a:r>
            <a:r>
              <a:rPr lang="es-ES_tradnl" sz="2800" dirty="0" smtClean="0">
                <a:solidFill>
                  <a:schemeClr val="bg1"/>
                </a:solidFill>
                <a:latin typeface="Arial Narrow" pitchFamily="34" charset="0"/>
              </a:rPr>
              <a:t> </a:t>
            </a:r>
            <a:r>
              <a:rPr lang="es-ES_tradnl" sz="2800" dirty="0" err="1" smtClean="0">
                <a:solidFill>
                  <a:schemeClr val="bg1"/>
                </a:solidFill>
                <a:latin typeface="Arial Narrow" pitchFamily="34" charset="0"/>
              </a:rPr>
              <a:t>source</a:t>
            </a:r>
            <a:endParaRPr lang="es-ES_tradnl" sz="2800" dirty="0" smtClean="0">
              <a:solidFill>
                <a:schemeClr val="bg1"/>
              </a:solidFill>
              <a:latin typeface="Arial Narrow" pitchFamily="34" charset="0"/>
            </a:endParaRPr>
          </a:p>
          <a:p>
            <a:pPr>
              <a:buFont typeface="Wingdings" pitchFamily="2" charset="2"/>
              <a:buChar char="ü"/>
            </a:pPr>
            <a:r>
              <a:rPr lang="es-ES_tradnl" sz="2800" dirty="0" smtClean="0">
                <a:solidFill>
                  <a:schemeClr val="bg1"/>
                </a:solidFill>
                <a:latin typeface="Arial Narrow" pitchFamily="34" charset="0"/>
              </a:rPr>
              <a:t> 3 </a:t>
            </a:r>
            <a:r>
              <a:rPr lang="es-ES_tradnl" sz="2800" dirty="0" err="1" smtClean="0">
                <a:solidFill>
                  <a:schemeClr val="bg1"/>
                </a:solidFill>
                <a:latin typeface="Arial Narrow" pitchFamily="34" charset="0"/>
              </a:rPr>
              <a:t>Giroscopes</a:t>
            </a:r>
            <a:endParaRPr lang="es-ES_tradnl" sz="2800" dirty="0" smtClean="0">
              <a:solidFill>
                <a:schemeClr val="bg1"/>
              </a:solidFill>
              <a:latin typeface="Arial Narrow" pitchFamily="34" charset="0"/>
            </a:endParaRPr>
          </a:p>
          <a:p>
            <a:pPr>
              <a:buFont typeface="Wingdings" pitchFamily="2" charset="2"/>
              <a:buChar char="ü"/>
            </a:pPr>
            <a:r>
              <a:rPr lang="es-ES_tradnl" sz="2800" dirty="0">
                <a:solidFill>
                  <a:schemeClr val="bg1"/>
                </a:solidFill>
                <a:latin typeface="Arial Narrow" pitchFamily="34" charset="0"/>
              </a:rPr>
              <a:t> </a:t>
            </a:r>
            <a:r>
              <a:rPr lang="es-ES_tradnl" sz="2800" dirty="0" smtClean="0">
                <a:solidFill>
                  <a:schemeClr val="bg1"/>
                </a:solidFill>
                <a:latin typeface="Arial Narrow" pitchFamily="34" charset="0"/>
              </a:rPr>
              <a:t>Network link</a:t>
            </a:r>
          </a:p>
        </p:txBody>
      </p:sp>
      <p:pic>
        <p:nvPicPr>
          <p:cNvPr id="2051" name="Picture 3" descr="C:\Users\rromero\SpaceApps\imgs\ballTransparente copia.png"/>
          <p:cNvPicPr>
            <a:picLocks noChangeAspect="1" noChangeArrowheads="1"/>
          </p:cNvPicPr>
          <p:nvPr/>
        </p:nvPicPr>
        <p:blipFill>
          <a:blip r:embed="rId3" cstate="print"/>
          <a:srcRect l="22767" t="11908" r="18410" b="14838"/>
          <a:stretch>
            <a:fillRect/>
          </a:stretch>
        </p:blipFill>
        <p:spPr bwMode="auto">
          <a:xfrm flipH="1">
            <a:off x="1080120" y="188640"/>
            <a:ext cx="3888432" cy="3600400"/>
          </a:xfrm>
          <a:prstGeom prst="rect">
            <a:avLst/>
          </a:prstGeom>
          <a:noFill/>
        </p:spPr>
      </p:pic>
      <p:sp>
        <p:nvSpPr>
          <p:cNvPr id="12" name="11 Flecha curvada hacia abajo"/>
          <p:cNvSpPr/>
          <p:nvPr/>
        </p:nvSpPr>
        <p:spPr>
          <a:xfrm>
            <a:off x="3456384" y="476672"/>
            <a:ext cx="2016224" cy="432048"/>
          </a:xfrm>
          <a:prstGeom prst="curvedDownArrow">
            <a:avLst>
              <a:gd name="adj1" fmla="val 25000"/>
              <a:gd name="adj2" fmla="val 50000"/>
              <a:gd name="adj3" fmla="val 50271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3" name="12 Flecha curvada hacia abajo"/>
          <p:cNvSpPr/>
          <p:nvPr/>
        </p:nvSpPr>
        <p:spPr>
          <a:xfrm>
            <a:off x="3168352" y="1412776"/>
            <a:ext cx="4067944" cy="792088"/>
          </a:xfrm>
          <a:prstGeom prst="curvedDownArrow">
            <a:avLst>
              <a:gd name="adj1" fmla="val 25000"/>
              <a:gd name="adj2" fmla="val 39579"/>
              <a:gd name="adj3" fmla="val 2500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4" name="13 Flecha curvada hacia arriba"/>
          <p:cNvSpPr/>
          <p:nvPr/>
        </p:nvSpPr>
        <p:spPr>
          <a:xfrm>
            <a:off x="2880320" y="3212976"/>
            <a:ext cx="2232248" cy="432048"/>
          </a:xfrm>
          <a:prstGeom prst="curved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pic>
        <p:nvPicPr>
          <p:cNvPr id="15" name="iRobot_Newsx519.gif (1)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 cstate="print"/>
          <a:stretch>
            <a:fillRect/>
          </a:stretch>
        </p:blipFill>
        <p:spPr>
          <a:xfrm>
            <a:off x="4680520" y="3789040"/>
            <a:ext cx="3744416" cy="2808312"/>
          </a:xfrm>
          <a:prstGeom prst="rect">
            <a:avLst/>
          </a:prstGeom>
        </p:spPr>
      </p:pic>
      <p:sp>
        <p:nvSpPr>
          <p:cNvPr id="16" name="15 Rectángulo"/>
          <p:cNvSpPr/>
          <p:nvPr/>
        </p:nvSpPr>
        <p:spPr>
          <a:xfrm>
            <a:off x="4716016" y="4653136"/>
            <a:ext cx="3618148" cy="11521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ES_tradnl" sz="2800" dirty="0">
              <a:solidFill>
                <a:schemeClr val="bg1"/>
              </a:solidFill>
              <a:latin typeface="Arial Narrow" pitchFamily="34" charset="0"/>
            </a:endParaRPr>
          </a:p>
          <a:p>
            <a:pPr algn="ctr"/>
            <a:r>
              <a:rPr lang="es-ES_tradnl" sz="2800" dirty="0" err="1" smtClean="0">
                <a:solidFill>
                  <a:schemeClr val="bg1"/>
                </a:solidFill>
                <a:latin typeface="Arial Narrow" pitchFamily="34" charset="0"/>
              </a:rPr>
              <a:t>Fast</a:t>
            </a:r>
            <a:r>
              <a:rPr lang="es-ES_tradnl" sz="2800" dirty="0" smtClean="0">
                <a:solidFill>
                  <a:schemeClr val="bg1"/>
                </a:solidFill>
                <a:latin typeface="Arial Narrow" pitchFamily="34" charset="0"/>
              </a:rPr>
              <a:t> SLAM </a:t>
            </a:r>
            <a:r>
              <a:rPr lang="es-ES_tradnl" sz="2800" dirty="0" err="1" smtClean="0">
                <a:solidFill>
                  <a:schemeClr val="bg1"/>
                </a:solidFill>
                <a:latin typeface="Arial Narrow" pitchFamily="34" charset="0"/>
              </a:rPr>
              <a:t>Algorithm</a:t>
            </a:r>
            <a:endParaRPr lang="es-ES_tradnl" sz="2800" dirty="0" smtClean="0">
              <a:solidFill>
                <a:schemeClr val="bg1"/>
              </a:solidFill>
              <a:latin typeface="Arial Narrow" pitchFamily="34" charset="0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4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4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4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16" presetClass="entr" presetSubtype="21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46" repeatCount="3000" fill="remove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video>
          </p:childTnLst>
        </p:cTn>
      </p:par>
    </p:tnLst>
    <p:bldLst>
      <p:bldP spid="19" grpId="1" animBg="1"/>
      <p:bldP spid="26" grpId="0" animBg="1"/>
      <p:bldP spid="27" grpId="0" animBg="1"/>
      <p:bldP spid="12" grpId="0" animBg="1"/>
      <p:bldP spid="13" grpId="0" animBg="1"/>
      <p:bldP spid="14" grpId="0" animBg="1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13 Rectángulo"/>
          <p:cNvSpPr/>
          <p:nvPr/>
        </p:nvSpPr>
        <p:spPr>
          <a:xfrm>
            <a:off x="755576" y="0"/>
            <a:ext cx="838842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FFC000"/>
              </a:solidFill>
            </a:endParaRPr>
          </a:p>
        </p:txBody>
      </p:sp>
      <p:sp>
        <p:nvSpPr>
          <p:cNvPr id="7" name="6 CuadroTexto"/>
          <p:cNvSpPr txBox="1"/>
          <p:nvPr/>
        </p:nvSpPr>
        <p:spPr>
          <a:xfrm>
            <a:off x="3983227" y="6324600"/>
            <a:ext cx="2819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800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https://www.youtube.com/watch?v=ovrkz12UFBM</a:t>
            </a:r>
            <a:endParaRPr lang="en-US" sz="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S_tradnl" sz="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1835696" y="3140968"/>
            <a:ext cx="41856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i="1" dirty="0" err="1" smtClean="0">
                <a:solidFill>
                  <a:schemeClr val="bg1"/>
                </a:solidFill>
              </a:rPr>
              <a:t>Credits</a:t>
            </a:r>
            <a:r>
              <a:rPr lang="es-ES" sz="1200" i="1" dirty="0" smtClean="0">
                <a:solidFill>
                  <a:schemeClr val="bg1"/>
                </a:solidFill>
              </a:rPr>
              <a:t>: 	</a:t>
            </a:r>
            <a:r>
              <a:rPr lang="es-ES" sz="1200" u="sng" dirty="0" smtClean="0">
                <a:solidFill>
                  <a:schemeClr val="bg1"/>
                </a:solidFill>
              </a:rPr>
              <a:t>https://www.youtube.com/watch?v=2Eqy8nxX2X</a:t>
            </a:r>
            <a:endParaRPr lang="es-ES" sz="1200" i="1" dirty="0" smtClean="0">
              <a:solidFill>
                <a:schemeClr val="bg1"/>
              </a:solidFill>
            </a:endParaRPr>
          </a:p>
        </p:txBody>
      </p:sp>
      <p:pic>
        <p:nvPicPr>
          <p:cNvPr id="3074" name="Picture 2" descr="C:\Users\rromero\SpaceApps\ppt\zone_000000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75656" y="116632"/>
            <a:ext cx="4572000" cy="3048000"/>
          </a:xfrm>
          <a:prstGeom prst="rect">
            <a:avLst/>
          </a:prstGeom>
          <a:noFill/>
        </p:spPr>
      </p:pic>
      <p:pic>
        <p:nvPicPr>
          <p:cNvPr id="3075" name="Picture 3" descr="C:\Users\rromero\SpaceApps\ppt\rover.gif"/>
          <p:cNvPicPr>
            <a:picLocks noChangeAspect="1" noChangeArrowheads="1" noCrop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88432" y="3501008"/>
            <a:ext cx="4572000" cy="3048000"/>
          </a:xfrm>
          <a:prstGeom prst="rect">
            <a:avLst/>
          </a:prstGeom>
          <a:noFill/>
        </p:spPr>
      </p:pic>
      <p:sp>
        <p:nvSpPr>
          <p:cNvPr id="13" name="12 CuadroTexto"/>
          <p:cNvSpPr txBox="1"/>
          <p:nvPr/>
        </p:nvSpPr>
        <p:spPr>
          <a:xfrm>
            <a:off x="4343473" y="6525344"/>
            <a:ext cx="4260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i="1" dirty="0" err="1" smtClean="0">
                <a:solidFill>
                  <a:schemeClr val="bg1"/>
                </a:solidFill>
              </a:rPr>
              <a:t>Credits</a:t>
            </a:r>
            <a:r>
              <a:rPr lang="es-ES" sz="1200" i="1" dirty="0" smtClean="0">
                <a:solidFill>
                  <a:schemeClr val="bg1"/>
                </a:solidFill>
              </a:rPr>
              <a:t>: 	</a:t>
            </a:r>
            <a:r>
              <a:rPr lang="es-ES" sz="1200" u="sng" dirty="0" smtClean="0">
                <a:solidFill>
                  <a:schemeClr val="bg1"/>
                </a:solidFill>
              </a:rPr>
              <a:t>https://www.youtube.com/watch?v=2Eqy8nxX2XY</a:t>
            </a:r>
            <a:endParaRPr lang="es-ES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13 Rectángulo"/>
          <p:cNvSpPr/>
          <p:nvPr/>
        </p:nvSpPr>
        <p:spPr>
          <a:xfrm>
            <a:off x="755576" y="0"/>
            <a:ext cx="838842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FFC000"/>
              </a:solidFill>
            </a:endParaRPr>
          </a:p>
        </p:txBody>
      </p:sp>
      <p:sp>
        <p:nvSpPr>
          <p:cNvPr id="9" name="8 CuadroTexto"/>
          <p:cNvSpPr txBox="1"/>
          <p:nvPr/>
        </p:nvSpPr>
        <p:spPr>
          <a:xfrm>
            <a:off x="4177668" y="4453684"/>
            <a:ext cx="44850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i="1" dirty="0" err="1" smtClean="0">
                <a:solidFill>
                  <a:schemeClr val="bg1"/>
                </a:solidFill>
              </a:rPr>
              <a:t>Credits</a:t>
            </a:r>
            <a:r>
              <a:rPr lang="es-ES" sz="1200" i="1" dirty="0" smtClean="0">
                <a:solidFill>
                  <a:schemeClr val="bg1"/>
                </a:solidFill>
              </a:rPr>
              <a:t>: 	</a:t>
            </a:r>
            <a:r>
              <a:rPr lang="es-ES_tradnl" sz="12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https://www.youtube.com/watch?v=2JMRbev1nvw</a:t>
            </a:r>
            <a:endParaRPr lang="es-ES" sz="1200" dirty="0">
              <a:solidFill>
                <a:schemeClr val="bg1"/>
              </a:solidFill>
            </a:endParaRPr>
          </a:p>
        </p:txBody>
      </p:sp>
      <p:sp>
        <p:nvSpPr>
          <p:cNvPr id="12" name="11 CuadroTexto"/>
          <p:cNvSpPr txBox="1"/>
          <p:nvPr/>
        </p:nvSpPr>
        <p:spPr>
          <a:xfrm>
            <a:off x="1043608" y="260648"/>
            <a:ext cx="7488832" cy="35394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s-ES_tradnl" sz="3200" dirty="0" err="1" smtClean="0">
                <a:solidFill>
                  <a:srgbClr val="FFFF00"/>
                </a:solidFill>
                <a:latin typeface="Arial Narrow" pitchFamily="34" charset="0"/>
                <a:cs typeface="Arial" panose="020B0604020202020204" pitchFamily="34" charset="0"/>
              </a:rPr>
              <a:t>Advantages</a:t>
            </a:r>
            <a:r>
              <a:rPr lang="es-ES_tradnl" sz="3200" dirty="0" smtClean="0">
                <a:solidFill>
                  <a:srgbClr val="FFFF00"/>
                </a:solidFill>
                <a:latin typeface="Arial Narrow" pitchFamily="34" charset="0"/>
                <a:cs typeface="Arial" panose="020B0604020202020204" pitchFamily="34" charset="0"/>
              </a:rPr>
              <a:t> of a </a:t>
            </a:r>
            <a:r>
              <a:rPr lang="es-ES_tradnl" sz="3200" dirty="0" err="1" smtClean="0">
                <a:solidFill>
                  <a:srgbClr val="FFFF00"/>
                </a:solidFill>
                <a:latin typeface="Arial Narrow" pitchFamily="34" charset="0"/>
                <a:cs typeface="Arial" panose="020B0604020202020204" pitchFamily="34" charset="0"/>
              </a:rPr>
              <a:t>Sphere</a:t>
            </a:r>
            <a:r>
              <a:rPr lang="es-ES_tradnl" sz="3200" dirty="0" smtClean="0">
                <a:solidFill>
                  <a:srgbClr val="FFFF00"/>
                </a:solidFill>
                <a:latin typeface="Arial Narrow" pitchFamily="34" charset="0"/>
                <a:cs typeface="Arial" panose="020B0604020202020204" pitchFamily="34" charset="0"/>
              </a:rPr>
              <a:t> </a:t>
            </a:r>
            <a:r>
              <a:rPr lang="es-ES_tradnl" sz="3200" dirty="0" err="1" smtClean="0">
                <a:solidFill>
                  <a:srgbClr val="FFFF00"/>
                </a:solidFill>
                <a:latin typeface="Arial Narrow" pitchFamily="34" charset="0"/>
                <a:cs typeface="Arial" panose="020B0604020202020204" pitchFamily="34" charset="0"/>
              </a:rPr>
              <a:t>Design</a:t>
            </a:r>
            <a:endParaRPr lang="es-ES_tradnl" sz="3200" dirty="0" smtClean="0">
              <a:solidFill>
                <a:srgbClr val="FFFF00"/>
              </a:solidFill>
              <a:latin typeface="Arial Narrow" pitchFamily="34" charset="0"/>
              <a:cs typeface="Arial" panose="020B0604020202020204" pitchFamily="34" charset="0"/>
            </a:endParaRPr>
          </a:p>
          <a:p>
            <a:pPr algn="just"/>
            <a:endParaRPr lang="es-ES_tradnl" sz="3200" dirty="0" smtClean="0">
              <a:solidFill>
                <a:schemeClr val="bg1"/>
              </a:solidFill>
              <a:latin typeface="Arial Narrow" pitchFamily="34" charset="0"/>
              <a:cs typeface="Arial" panose="020B0604020202020204" pitchFamily="34" charset="0"/>
            </a:endParaRPr>
          </a:p>
          <a:p>
            <a:r>
              <a:rPr lang="es-ES" sz="3200" dirty="0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- </a:t>
            </a:r>
            <a:r>
              <a:rPr lang="es-ES" sz="3200" dirty="0" err="1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Accesibility</a:t>
            </a:r>
            <a:endParaRPr lang="es-ES" sz="3200" dirty="0" smtClean="0">
              <a:solidFill>
                <a:schemeClr val="bg1"/>
              </a:solidFill>
              <a:latin typeface="Arial Narrow" pitchFamily="34" charset="0"/>
              <a:cs typeface="Arial" panose="020B0604020202020204" pitchFamily="34" charset="0"/>
            </a:endParaRPr>
          </a:p>
          <a:p>
            <a:r>
              <a:rPr lang="es-ES" sz="3200" dirty="0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- </a:t>
            </a:r>
            <a:r>
              <a:rPr lang="es-ES" sz="3200" dirty="0" err="1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Solidity</a:t>
            </a:r>
            <a:endParaRPr lang="es-ES" sz="3200" dirty="0" smtClean="0">
              <a:solidFill>
                <a:schemeClr val="bg1"/>
              </a:solidFill>
              <a:latin typeface="Arial Narrow" pitchFamily="34" charset="0"/>
              <a:cs typeface="Arial" panose="020B0604020202020204" pitchFamily="34" charset="0"/>
            </a:endParaRPr>
          </a:p>
          <a:p>
            <a:pPr>
              <a:buFontTx/>
              <a:buChar char="-"/>
            </a:pPr>
            <a:r>
              <a:rPr lang="es-ES" sz="3200" dirty="0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 Variable </a:t>
            </a:r>
            <a:r>
              <a:rPr lang="es-ES" sz="3200" dirty="0" err="1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size</a:t>
            </a:r>
            <a:endParaRPr lang="es-ES" sz="3200" dirty="0" smtClean="0">
              <a:solidFill>
                <a:schemeClr val="bg1"/>
              </a:solidFill>
              <a:latin typeface="Arial Narrow" pitchFamily="34" charset="0"/>
              <a:cs typeface="Arial" panose="020B0604020202020204" pitchFamily="34" charset="0"/>
            </a:endParaRPr>
          </a:p>
          <a:p>
            <a:r>
              <a:rPr lang="es-ES" sz="3200" dirty="0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- </a:t>
            </a:r>
            <a:r>
              <a:rPr lang="es-ES" sz="3200" dirty="0" err="1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Low</a:t>
            </a:r>
            <a:r>
              <a:rPr lang="es-ES" sz="3200" dirty="0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 </a:t>
            </a:r>
            <a:r>
              <a:rPr lang="es-ES" sz="3200" dirty="0" err="1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weight</a:t>
            </a:r>
            <a:endParaRPr lang="es-ES" sz="3200" dirty="0">
              <a:solidFill>
                <a:schemeClr val="bg1"/>
              </a:solidFill>
              <a:latin typeface="Arial Narrow" pitchFamily="34" charset="0"/>
              <a:cs typeface="Arial" panose="020B0604020202020204" pitchFamily="34" charset="0"/>
            </a:endParaRPr>
          </a:p>
          <a:p>
            <a:r>
              <a:rPr lang="es-ES" sz="3200" dirty="0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- </a:t>
            </a:r>
            <a:r>
              <a:rPr lang="es-ES" sz="3200" dirty="0" err="1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Scalabilty</a:t>
            </a:r>
            <a:endParaRPr lang="es-ES" sz="3200" dirty="0" smtClean="0">
              <a:solidFill>
                <a:schemeClr val="bg1"/>
              </a:solidFill>
              <a:latin typeface="Arial Narrow" pitchFamily="34" charset="0"/>
              <a:cs typeface="Arial" panose="020B0604020202020204" pitchFamily="34" charset="0"/>
            </a:endParaRPr>
          </a:p>
        </p:txBody>
      </p:sp>
      <p:sp>
        <p:nvSpPr>
          <p:cNvPr id="15" name="14 CuadroTexto"/>
          <p:cNvSpPr txBox="1"/>
          <p:nvPr/>
        </p:nvSpPr>
        <p:spPr>
          <a:xfrm>
            <a:off x="1043608" y="4581128"/>
            <a:ext cx="7488832" cy="206210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ES_tradnl" sz="3200" dirty="0" err="1" smtClean="0">
                <a:solidFill>
                  <a:srgbClr val="FFFF00"/>
                </a:solidFill>
                <a:latin typeface="Arial Narrow" pitchFamily="34" charset="0"/>
                <a:cs typeface="Arial" panose="020B0604020202020204" pitchFamily="34" charset="0"/>
              </a:rPr>
              <a:t>Technical</a:t>
            </a:r>
            <a:r>
              <a:rPr lang="es-ES_tradnl" sz="3200" dirty="0" smtClean="0">
                <a:solidFill>
                  <a:srgbClr val="FFFF00"/>
                </a:solidFill>
                <a:latin typeface="Arial Narrow" pitchFamily="34" charset="0"/>
                <a:cs typeface="Arial" panose="020B0604020202020204" pitchFamily="34" charset="0"/>
              </a:rPr>
              <a:t> </a:t>
            </a:r>
            <a:r>
              <a:rPr lang="es-ES_tradnl" sz="3200" dirty="0" err="1" smtClean="0">
                <a:solidFill>
                  <a:srgbClr val="FFFF00"/>
                </a:solidFill>
                <a:latin typeface="Arial Narrow" pitchFamily="34" charset="0"/>
                <a:cs typeface="Arial" panose="020B0604020202020204" pitchFamily="34" charset="0"/>
              </a:rPr>
              <a:t>challenges</a:t>
            </a:r>
            <a:endParaRPr lang="es-ES_tradnl" sz="3200" dirty="0" smtClean="0">
              <a:solidFill>
                <a:srgbClr val="FFFF00"/>
              </a:solidFill>
              <a:latin typeface="Arial Narrow" pitchFamily="34" charset="0"/>
              <a:cs typeface="Arial" panose="020B0604020202020204" pitchFamily="34" charset="0"/>
            </a:endParaRPr>
          </a:p>
          <a:p>
            <a:pPr>
              <a:buFontTx/>
              <a:buChar char="-"/>
            </a:pPr>
            <a:r>
              <a:rPr lang="es-ES" sz="3200" dirty="0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 </a:t>
            </a:r>
            <a:r>
              <a:rPr lang="es-ES" sz="3200" dirty="0" err="1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Not</a:t>
            </a:r>
            <a:r>
              <a:rPr lang="es-ES" sz="3200" dirty="0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 </a:t>
            </a:r>
            <a:r>
              <a:rPr lang="es-ES" sz="3200" dirty="0" err="1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sample</a:t>
            </a:r>
            <a:r>
              <a:rPr lang="es-ES" sz="3200" dirty="0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 </a:t>
            </a:r>
            <a:r>
              <a:rPr lang="es-ES" sz="3200" dirty="0" err="1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collection</a:t>
            </a:r>
            <a:r>
              <a:rPr lang="es-ES" sz="3200" dirty="0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, </a:t>
            </a:r>
            <a:r>
              <a:rPr lang="es-ES" sz="3200" dirty="0" err="1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only</a:t>
            </a:r>
            <a:r>
              <a:rPr lang="es-ES" sz="3200" dirty="0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 </a:t>
            </a:r>
            <a:r>
              <a:rPr lang="es-ES" sz="3200" dirty="0" err="1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exploration</a:t>
            </a:r>
            <a:endParaRPr lang="es-ES" sz="3200" dirty="0" smtClean="0">
              <a:solidFill>
                <a:schemeClr val="bg1"/>
              </a:solidFill>
              <a:latin typeface="Arial Narrow" pitchFamily="34" charset="0"/>
              <a:cs typeface="Arial" panose="020B0604020202020204" pitchFamily="34" charset="0"/>
            </a:endParaRPr>
          </a:p>
          <a:p>
            <a:pPr>
              <a:buFontTx/>
              <a:buChar char="-"/>
            </a:pPr>
            <a:r>
              <a:rPr lang="es-ES" sz="3200" dirty="0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 Lunar </a:t>
            </a:r>
            <a:r>
              <a:rPr lang="es-ES" sz="3200" dirty="0" err="1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dust</a:t>
            </a:r>
            <a:endParaRPr lang="es-ES" sz="3200" dirty="0" smtClean="0">
              <a:solidFill>
                <a:schemeClr val="bg1"/>
              </a:solidFill>
              <a:latin typeface="Arial Narrow" pitchFamily="34" charset="0"/>
              <a:cs typeface="Arial" panose="020B0604020202020204" pitchFamily="34" charset="0"/>
            </a:endParaRPr>
          </a:p>
          <a:p>
            <a:r>
              <a:rPr lang="es-ES" sz="3200" dirty="0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- Control of </a:t>
            </a:r>
            <a:r>
              <a:rPr lang="es-ES" sz="3200" dirty="0" err="1" smtClean="0">
                <a:solidFill>
                  <a:schemeClr val="bg1"/>
                </a:solidFill>
                <a:latin typeface="Arial Narrow" pitchFamily="34" charset="0"/>
                <a:cs typeface="Arial" panose="020B0604020202020204" pitchFamily="34" charset="0"/>
              </a:rPr>
              <a:t>temperature</a:t>
            </a:r>
            <a:endParaRPr lang="es-ES" sz="3200" dirty="0" smtClean="0">
              <a:solidFill>
                <a:schemeClr val="bg1"/>
              </a:solidFill>
              <a:latin typeface="Arial Narrow" pitchFamily="34" charset="0"/>
              <a:cs typeface="Arial" panose="020B0604020202020204" pitchFamily="34" charset="0"/>
            </a:endParaRPr>
          </a:p>
        </p:txBody>
      </p:sp>
      <p:pic>
        <p:nvPicPr>
          <p:cNvPr id="17" name="SphereBall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 cstate="print"/>
          <a:stretch>
            <a:fillRect/>
          </a:stretch>
        </p:blipFill>
        <p:spPr>
          <a:xfrm>
            <a:off x="4067944" y="908720"/>
            <a:ext cx="4704523" cy="35283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 descr="536801main_041311aa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55576" y="0"/>
            <a:ext cx="8388424" cy="6858000"/>
          </a:xfrm>
          <a:prstGeom prst="rect">
            <a:avLst/>
          </a:prstGeom>
        </p:spPr>
      </p:pic>
      <p:sp>
        <p:nvSpPr>
          <p:cNvPr id="5" name="4 Rectángulo"/>
          <p:cNvSpPr/>
          <p:nvPr/>
        </p:nvSpPr>
        <p:spPr>
          <a:xfrm>
            <a:off x="0" y="0"/>
            <a:ext cx="755576" cy="68580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r"/>
            <a:r>
              <a:rPr lang="es-ES_tradnl" sz="4800" dirty="0" smtClean="0">
                <a:solidFill>
                  <a:srgbClr val="FFFF00"/>
                </a:solidFill>
              </a:rPr>
              <a:t>SPACE-BALLS</a:t>
            </a:r>
            <a:endParaRPr lang="es-ES" sz="4800" dirty="0">
              <a:solidFill>
                <a:srgbClr val="FFFF00"/>
              </a:solidFill>
            </a:endParaRPr>
          </a:p>
        </p:txBody>
      </p:sp>
      <p:pic>
        <p:nvPicPr>
          <p:cNvPr id="7" name="6 Imagen" descr="SpaceBallsLogo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99592" y="188640"/>
            <a:ext cx="1340768" cy="1340768"/>
          </a:xfrm>
          <a:prstGeom prst="rect">
            <a:avLst/>
          </a:prstGeom>
        </p:spPr>
      </p:pic>
      <p:sp>
        <p:nvSpPr>
          <p:cNvPr id="11" name="10 CuadroTexto"/>
          <p:cNvSpPr txBox="1"/>
          <p:nvPr/>
        </p:nvSpPr>
        <p:spPr>
          <a:xfrm rot="20939327">
            <a:off x="936523" y="4548672"/>
            <a:ext cx="80283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400" b="1" i="1" dirty="0" err="1" smtClean="0">
                <a:solidFill>
                  <a:schemeClr val="bg1"/>
                </a:solidFill>
                <a:latin typeface="Arial Narrow" pitchFamily="34" charset="0"/>
              </a:rPr>
              <a:t>Let’s</a:t>
            </a:r>
            <a:r>
              <a:rPr lang="es-ES_tradnl" sz="4400" b="1" i="1" dirty="0" smtClean="0">
                <a:solidFill>
                  <a:schemeClr val="bg1"/>
                </a:solidFill>
                <a:latin typeface="Arial Narrow" pitchFamily="34" charset="0"/>
              </a:rPr>
              <a:t> </a:t>
            </a:r>
            <a:r>
              <a:rPr lang="es-ES_tradnl" sz="4400" b="1" i="1" dirty="0" err="1" smtClean="0">
                <a:solidFill>
                  <a:schemeClr val="bg1"/>
                </a:solidFill>
                <a:latin typeface="Arial Narrow" pitchFamily="34" charset="0"/>
              </a:rPr>
              <a:t>fill</a:t>
            </a:r>
            <a:r>
              <a:rPr lang="es-ES_tradnl" sz="4400" b="1" i="1" dirty="0" smtClean="0">
                <a:solidFill>
                  <a:schemeClr val="bg1"/>
                </a:solidFill>
                <a:latin typeface="Arial Narrow" pitchFamily="34" charset="0"/>
              </a:rPr>
              <a:t> </a:t>
            </a:r>
            <a:r>
              <a:rPr lang="es-ES_tradnl" sz="4400" b="1" i="1" dirty="0" err="1" smtClean="0">
                <a:solidFill>
                  <a:schemeClr val="bg1"/>
                </a:solidFill>
                <a:latin typeface="Arial Narrow" pitchFamily="34" charset="0"/>
              </a:rPr>
              <a:t>this</a:t>
            </a:r>
            <a:r>
              <a:rPr lang="es-ES_tradnl" sz="4400" b="1" i="1" dirty="0" smtClean="0">
                <a:solidFill>
                  <a:schemeClr val="bg1"/>
                </a:solidFill>
                <a:latin typeface="Arial Narrow" pitchFamily="34" charset="0"/>
              </a:rPr>
              <a:t> </a:t>
            </a:r>
            <a:r>
              <a:rPr lang="es-ES_tradnl" sz="4400" b="1" i="1" dirty="0" err="1" smtClean="0">
                <a:solidFill>
                  <a:schemeClr val="bg1"/>
                </a:solidFill>
                <a:latin typeface="Arial Narrow" pitchFamily="34" charset="0"/>
              </a:rPr>
              <a:t>hole</a:t>
            </a:r>
            <a:r>
              <a:rPr lang="es-ES_tradnl" sz="4400" b="1" i="1" dirty="0" smtClean="0">
                <a:solidFill>
                  <a:schemeClr val="bg1"/>
                </a:solidFill>
                <a:latin typeface="Arial Narrow" pitchFamily="34" charset="0"/>
              </a:rPr>
              <a:t> </a:t>
            </a:r>
            <a:r>
              <a:rPr lang="es-ES_tradnl" sz="4400" b="1" i="1" dirty="0" err="1" smtClean="0">
                <a:solidFill>
                  <a:schemeClr val="bg1"/>
                </a:solidFill>
                <a:latin typeface="Arial Narrow" pitchFamily="34" charset="0"/>
              </a:rPr>
              <a:t>with</a:t>
            </a:r>
            <a:r>
              <a:rPr lang="es-ES_tradnl" sz="4400" b="1" i="1" dirty="0" smtClean="0">
                <a:solidFill>
                  <a:schemeClr val="bg1"/>
                </a:solidFill>
                <a:latin typeface="Arial Narrow" pitchFamily="34" charset="0"/>
              </a:rPr>
              <a:t> </a:t>
            </a:r>
            <a:r>
              <a:rPr lang="es-ES_tradnl" sz="4400" b="1" i="1" dirty="0" err="1" smtClean="0">
                <a:solidFill>
                  <a:schemeClr val="bg1"/>
                </a:solidFill>
                <a:latin typeface="Arial Narrow" pitchFamily="34" charset="0"/>
              </a:rPr>
              <a:t>opportunities</a:t>
            </a:r>
            <a:endParaRPr lang="es-ES" sz="4400" b="1" i="1" dirty="0">
              <a:solidFill>
                <a:schemeClr val="bg1"/>
              </a:solidFill>
              <a:latin typeface="Arial Narrow" pitchFamily="34" charset="0"/>
            </a:endParaRPr>
          </a:p>
        </p:txBody>
      </p:sp>
      <p:pic>
        <p:nvPicPr>
          <p:cNvPr id="12" name="11 Imagen" descr="logospaceapps_400x400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8240" y="6219144"/>
            <a:ext cx="611560" cy="611560"/>
          </a:xfrm>
          <a:prstGeom prst="rect">
            <a:avLst/>
          </a:prstGeom>
        </p:spPr>
      </p:pic>
      <p:pic>
        <p:nvPicPr>
          <p:cNvPr id="19458" name="Picture 2" descr="Celera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691680" y="6408406"/>
            <a:ext cx="1080120" cy="449594"/>
          </a:xfrm>
          <a:prstGeom prst="rect">
            <a:avLst/>
          </a:prstGeom>
          <a:noFill/>
        </p:spPr>
      </p:pic>
      <p:pic>
        <p:nvPicPr>
          <p:cNvPr id="19460" name="Picture 4" descr="Resultado de imagen de wework logo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987824" y="6288360"/>
            <a:ext cx="569640" cy="569640"/>
          </a:xfrm>
          <a:prstGeom prst="rect">
            <a:avLst/>
          </a:prstGeom>
          <a:noFill/>
        </p:spPr>
      </p:pic>
      <p:pic>
        <p:nvPicPr>
          <p:cNvPr id="19462" name="Picture 6" descr="Resultado de imagen de rewisor logo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4139952" y="6381328"/>
            <a:ext cx="432048" cy="432048"/>
          </a:xfrm>
          <a:prstGeom prst="rect">
            <a:avLst/>
          </a:prstGeom>
          <a:noFill/>
        </p:spPr>
      </p:pic>
      <p:pic>
        <p:nvPicPr>
          <p:cNvPr id="19464" name="Picture 8" descr="Header Logo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5175448" y="6237312"/>
            <a:ext cx="620688" cy="620688"/>
          </a:xfrm>
          <a:prstGeom prst="rect">
            <a:avLst/>
          </a:prstGeom>
          <a:noFill/>
        </p:spPr>
      </p:pic>
      <p:sp>
        <p:nvSpPr>
          <p:cNvPr id="19466" name="AutoShape 10" descr="Resultado de imagen de nasa logo png transparen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9468" name="AutoShape 12" descr="Resultado de imagen de nasa logo png transparen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19470" name="Picture 14" descr="Resultado de imagen de nasa logo png transparent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6588223" y="6231530"/>
            <a:ext cx="737023" cy="626470"/>
          </a:xfrm>
          <a:prstGeom prst="rect">
            <a:avLst/>
          </a:prstGeom>
          <a:noFill/>
        </p:spPr>
      </p:pic>
      <p:pic>
        <p:nvPicPr>
          <p:cNvPr id="19472" name="Picture 16" descr="Resultado de imagen de airbus bizlab logo"/>
          <p:cNvPicPr>
            <a:picLocks noChangeAspect="1" noChangeArrowheads="1"/>
          </p:cNvPicPr>
          <p:nvPr/>
        </p:nvPicPr>
        <p:blipFill rotWithShape="1">
          <a:blip r:embed="rId10" cstate="print"/>
          <a:srcRect l="8693" t="27137" r="2640" b="22738"/>
          <a:stretch/>
        </p:blipFill>
        <p:spPr bwMode="auto">
          <a:xfrm>
            <a:off x="7800993" y="6231530"/>
            <a:ext cx="1038453" cy="587058"/>
          </a:xfrm>
          <a:prstGeom prst="rect">
            <a:avLst/>
          </a:prstGeom>
          <a:noFill/>
        </p:spPr>
      </p:pic>
      <p:sp>
        <p:nvSpPr>
          <p:cNvPr id="2" name="1 CuadroTexto"/>
          <p:cNvSpPr txBox="1"/>
          <p:nvPr/>
        </p:nvSpPr>
        <p:spPr>
          <a:xfrm>
            <a:off x="3203848" y="16322"/>
            <a:ext cx="59046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3600" dirty="0" err="1" smtClean="0">
                <a:solidFill>
                  <a:schemeClr val="bg1"/>
                </a:solidFill>
                <a:latin typeface="Arial Narrow" panose="020B0606020202030204" pitchFamily="34" charset="0"/>
              </a:rPr>
              <a:t>Reality</a:t>
            </a:r>
            <a:r>
              <a:rPr lang="es-ES_tradnl" sz="360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s-ES_tradnl" sz="3600" dirty="0" err="1" smtClean="0">
                <a:solidFill>
                  <a:schemeClr val="bg1"/>
                </a:solidFill>
                <a:latin typeface="Arial Narrow" panose="020B0606020202030204" pitchFamily="34" charset="0"/>
              </a:rPr>
              <a:t>for</a:t>
            </a:r>
            <a:r>
              <a:rPr lang="es-ES_tradnl" sz="360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s-ES_tradnl" sz="3600" dirty="0" err="1" smtClean="0">
                <a:solidFill>
                  <a:schemeClr val="bg1"/>
                </a:solidFill>
                <a:latin typeface="Arial Narrow" panose="020B0606020202030204" pitchFamily="34" charset="0"/>
              </a:rPr>
              <a:t>inspiration</a:t>
            </a:r>
            <a:endParaRPr lang="es-ES_tradnl" sz="3600" dirty="0" smtClean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3" name="2 Rectángulo"/>
          <p:cNvSpPr/>
          <p:nvPr/>
        </p:nvSpPr>
        <p:spPr>
          <a:xfrm>
            <a:off x="4117811" y="478413"/>
            <a:ext cx="41152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3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Science</a:t>
            </a:r>
            <a:r>
              <a:rPr lang="es-ES_tradnl" sz="3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s-ES_tradnl" sz="3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for</a:t>
            </a:r>
            <a:r>
              <a:rPr lang="es-ES_tradnl" sz="3600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es-ES_tradnl" sz="3600" dirty="0" err="1">
                <a:solidFill>
                  <a:schemeClr val="bg1"/>
                </a:solidFill>
                <a:latin typeface="Arial Narrow" panose="020B0606020202030204" pitchFamily="34" charset="0"/>
              </a:rPr>
              <a:t>imagination</a:t>
            </a:r>
            <a:endParaRPr lang="en-US" sz="36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uadroTexto"/>
          <p:cNvSpPr txBox="1"/>
          <p:nvPr/>
        </p:nvSpPr>
        <p:spPr>
          <a:xfrm>
            <a:off x="971600" y="332656"/>
            <a:ext cx="923330" cy="2838662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s-ES_tradnl" sz="4800" dirty="0" err="1" smtClean="0">
                <a:solidFill>
                  <a:srgbClr val="FFFF00"/>
                </a:solidFill>
              </a:rPr>
              <a:t>References</a:t>
            </a:r>
            <a:endParaRPr lang="es-ES" sz="4800" dirty="0">
              <a:solidFill>
                <a:srgbClr val="FFFF00"/>
              </a:solidFill>
            </a:endParaRPr>
          </a:p>
        </p:txBody>
      </p:sp>
      <p:sp>
        <p:nvSpPr>
          <p:cNvPr id="5" name="4 CuadroTexto"/>
          <p:cNvSpPr txBox="1"/>
          <p:nvPr/>
        </p:nvSpPr>
        <p:spPr>
          <a:xfrm>
            <a:off x="2699792" y="188640"/>
            <a:ext cx="61926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Arial" pitchFamily="34" charset="0"/>
              <a:buChar char="•"/>
            </a:pPr>
            <a:r>
              <a:rPr lang="es-ES" dirty="0" smtClean="0">
                <a:latin typeface="Arial Narrow" pitchFamily="34" charset="0"/>
              </a:rPr>
              <a:t> GEOLOGIC CHARACTERISTICS OF </a:t>
            </a:r>
            <a:r>
              <a:rPr lang="en-US" dirty="0" smtClean="0">
                <a:latin typeface="Arial Narrow" pitchFamily="34" charset="0"/>
              </a:rPr>
              <a:t>THE NINE LUNAR LANDING MISSION SITES RECOMMENDED BY THE GROUP </a:t>
            </a:r>
            <a:r>
              <a:rPr lang="es-ES" dirty="0" smtClean="0">
                <a:latin typeface="Arial Narrow" pitchFamily="34" charset="0"/>
              </a:rPr>
              <a:t>FOR LUNAR EXPLORATION PLANNING, </a:t>
            </a:r>
            <a:r>
              <a:rPr lang="en-US" dirty="0" smtClean="0">
                <a:latin typeface="Arial Narrow" pitchFamily="34" charset="0"/>
              </a:rPr>
              <a:t>Work performed for Office of Manned Space Flight, National Aeronautics and Space Administration under Contract NASW-417, May 1968</a:t>
            </a:r>
          </a:p>
          <a:p>
            <a:pPr algn="just">
              <a:buFont typeface="Arial" pitchFamily="34" charset="0"/>
              <a:buChar char="•"/>
            </a:pPr>
            <a:endParaRPr lang="en-US" dirty="0" smtClean="0">
              <a:latin typeface="Arial Narrow" pitchFamily="34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en-US" dirty="0" smtClean="0">
                <a:latin typeface="Arial Narrow" pitchFamily="34" charset="0"/>
              </a:rPr>
              <a:t> Detection of intact lunar lava tubes in the data from SELENE (</a:t>
            </a:r>
            <a:r>
              <a:rPr lang="en-US" dirty="0" err="1" smtClean="0">
                <a:latin typeface="Arial Narrow" pitchFamily="34" charset="0"/>
              </a:rPr>
              <a:t>Kaguya</a:t>
            </a:r>
            <a:r>
              <a:rPr lang="en-US" dirty="0" smtClean="0">
                <a:latin typeface="Arial Narrow" pitchFamily="34" charset="0"/>
              </a:rPr>
              <a:t>) radar sounding, </a:t>
            </a:r>
            <a:r>
              <a:rPr lang="es-ES" dirty="0" smtClean="0">
                <a:latin typeface="Arial Narrow" pitchFamily="34" charset="0"/>
              </a:rPr>
              <a:t>T. </a:t>
            </a:r>
            <a:r>
              <a:rPr lang="es-ES" dirty="0" err="1" smtClean="0">
                <a:latin typeface="Arial Narrow" pitchFamily="34" charset="0"/>
              </a:rPr>
              <a:t>Kaku</a:t>
            </a:r>
            <a:r>
              <a:rPr lang="es-ES" dirty="0" smtClean="0">
                <a:latin typeface="Arial Narrow" pitchFamily="34" charset="0"/>
              </a:rPr>
              <a:t> (JAXA/</a:t>
            </a:r>
            <a:r>
              <a:rPr lang="es-ES" dirty="0" err="1" smtClean="0">
                <a:latin typeface="Arial Narrow" pitchFamily="34" charset="0"/>
              </a:rPr>
              <a:t>Tokai</a:t>
            </a:r>
            <a:r>
              <a:rPr lang="es-ES" dirty="0" smtClean="0">
                <a:latin typeface="Arial Narrow" pitchFamily="34" charset="0"/>
              </a:rPr>
              <a:t> </a:t>
            </a:r>
            <a:r>
              <a:rPr lang="es-ES" dirty="0" err="1" smtClean="0">
                <a:latin typeface="Arial Narrow" pitchFamily="34" charset="0"/>
              </a:rPr>
              <a:t>University</a:t>
            </a:r>
            <a:r>
              <a:rPr lang="es-ES" dirty="0" smtClean="0">
                <a:latin typeface="Arial Narrow" pitchFamily="34" charset="0"/>
              </a:rPr>
              <a:t>), J. </a:t>
            </a:r>
            <a:r>
              <a:rPr lang="es-ES" dirty="0" err="1" smtClean="0">
                <a:latin typeface="Arial Narrow" pitchFamily="34" charset="0"/>
              </a:rPr>
              <a:t>Haruyama</a:t>
            </a:r>
            <a:r>
              <a:rPr lang="es-ES" dirty="0" smtClean="0">
                <a:latin typeface="Arial Narrow" pitchFamily="34" charset="0"/>
              </a:rPr>
              <a:t> (JAXA), W. </a:t>
            </a:r>
            <a:r>
              <a:rPr lang="es-ES" dirty="0" err="1" smtClean="0">
                <a:latin typeface="Arial Narrow" pitchFamily="34" charset="0"/>
              </a:rPr>
              <a:t>Miyake</a:t>
            </a:r>
            <a:r>
              <a:rPr lang="es-ES" dirty="0" smtClean="0">
                <a:latin typeface="Arial Narrow" pitchFamily="34" charset="0"/>
              </a:rPr>
              <a:t> (</a:t>
            </a:r>
            <a:r>
              <a:rPr lang="es-ES" dirty="0" err="1" smtClean="0">
                <a:latin typeface="Arial Narrow" pitchFamily="34" charset="0"/>
              </a:rPr>
              <a:t>Tokai</a:t>
            </a:r>
            <a:r>
              <a:rPr lang="es-ES" dirty="0" smtClean="0">
                <a:latin typeface="Arial Narrow" pitchFamily="34" charset="0"/>
              </a:rPr>
              <a:t> </a:t>
            </a:r>
            <a:r>
              <a:rPr lang="es-ES" dirty="0" err="1" smtClean="0">
                <a:latin typeface="Arial Narrow" pitchFamily="34" charset="0"/>
              </a:rPr>
              <a:t>University</a:t>
            </a:r>
            <a:r>
              <a:rPr lang="es-ES" dirty="0" smtClean="0">
                <a:latin typeface="Arial Narrow" pitchFamily="34" charset="0"/>
              </a:rPr>
              <a:t>), A. Kumamoto (</a:t>
            </a:r>
            <a:r>
              <a:rPr lang="es-ES" dirty="0" err="1" smtClean="0">
                <a:latin typeface="Arial Narrow" pitchFamily="34" charset="0"/>
              </a:rPr>
              <a:t>Tohoku</a:t>
            </a:r>
            <a:r>
              <a:rPr lang="es-ES" dirty="0" smtClean="0">
                <a:latin typeface="Arial Narrow" pitchFamily="34" charset="0"/>
              </a:rPr>
              <a:t> </a:t>
            </a:r>
            <a:r>
              <a:rPr lang="es-ES" dirty="0" err="1" smtClean="0">
                <a:latin typeface="Arial Narrow" pitchFamily="34" charset="0"/>
              </a:rPr>
              <a:t>University</a:t>
            </a:r>
            <a:r>
              <a:rPr lang="es-ES" dirty="0" smtClean="0">
                <a:latin typeface="Arial Narrow" pitchFamily="34" charset="0"/>
              </a:rPr>
              <a:t>), K. </a:t>
            </a:r>
            <a:r>
              <a:rPr lang="es-ES" dirty="0" err="1" smtClean="0">
                <a:latin typeface="Arial Narrow" pitchFamily="34" charset="0"/>
              </a:rPr>
              <a:t>Ishiyama</a:t>
            </a:r>
            <a:r>
              <a:rPr lang="es-ES" dirty="0" smtClean="0">
                <a:latin typeface="Arial Narrow" pitchFamily="34" charset="0"/>
              </a:rPr>
              <a:t> (JAXA), T. </a:t>
            </a:r>
            <a:r>
              <a:rPr lang="es-ES" dirty="0" err="1" smtClean="0">
                <a:latin typeface="Arial Narrow" pitchFamily="34" charset="0"/>
              </a:rPr>
              <a:t>Nishibori</a:t>
            </a:r>
            <a:r>
              <a:rPr lang="es-ES" dirty="0" smtClean="0">
                <a:latin typeface="Arial Narrow" pitchFamily="34" charset="0"/>
              </a:rPr>
              <a:t> (JAXA), K. </a:t>
            </a:r>
            <a:r>
              <a:rPr lang="es-ES" dirty="0" err="1" smtClean="0">
                <a:latin typeface="Arial Narrow" pitchFamily="34" charset="0"/>
              </a:rPr>
              <a:t>Yamamoto</a:t>
            </a:r>
            <a:r>
              <a:rPr lang="es-ES" dirty="0" smtClean="0">
                <a:latin typeface="Arial Narrow" pitchFamily="34" charset="0"/>
              </a:rPr>
              <a:t> (NAOJ), S.T. </a:t>
            </a:r>
            <a:r>
              <a:rPr lang="es-ES" dirty="0" err="1" smtClean="0">
                <a:latin typeface="Arial Narrow" pitchFamily="34" charset="0"/>
              </a:rPr>
              <a:t>Crites</a:t>
            </a:r>
            <a:r>
              <a:rPr lang="es-ES" dirty="0" smtClean="0">
                <a:latin typeface="Arial Narrow" pitchFamily="34" charset="0"/>
              </a:rPr>
              <a:t> (JAXA), T. </a:t>
            </a:r>
            <a:r>
              <a:rPr lang="es-ES" dirty="0" err="1" smtClean="0">
                <a:latin typeface="Arial Narrow" pitchFamily="34" charset="0"/>
              </a:rPr>
              <a:t>Michikami</a:t>
            </a:r>
            <a:r>
              <a:rPr lang="es-ES" dirty="0" smtClean="0">
                <a:latin typeface="Arial Narrow" pitchFamily="34" charset="0"/>
              </a:rPr>
              <a:t> (</a:t>
            </a:r>
            <a:r>
              <a:rPr lang="es-ES" dirty="0" err="1" smtClean="0">
                <a:latin typeface="Arial Narrow" pitchFamily="34" charset="0"/>
              </a:rPr>
              <a:t>Kinki</a:t>
            </a:r>
            <a:r>
              <a:rPr lang="es-ES" dirty="0" smtClean="0">
                <a:latin typeface="Arial Narrow" pitchFamily="34" charset="0"/>
              </a:rPr>
              <a:t> </a:t>
            </a:r>
            <a:r>
              <a:rPr lang="es-ES" dirty="0" err="1" smtClean="0">
                <a:latin typeface="Arial Narrow" pitchFamily="34" charset="0"/>
              </a:rPr>
              <a:t>University</a:t>
            </a:r>
            <a:r>
              <a:rPr lang="es-ES" dirty="0" smtClean="0">
                <a:latin typeface="Arial Narrow" pitchFamily="34" charset="0"/>
              </a:rPr>
              <a:t>), Y. </a:t>
            </a:r>
            <a:r>
              <a:rPr lang="es-ES" dirty="0" err="1" smtClean="0">
                <a:latin typeface="Arial Narrow" pitchFamily="34" charset="0"/>
              </a:rPr>
              <a:t>Yokota</a:t>
            </a:r>
            <a:r>
              <a:rPr lang="es-ES" dirty="0" smtClean="0">
                <a:latin typeface="Arial Narrow" pitchFamily="34" charset="0"/>
              </a:rPr>
              <a:t> (</a:t>
            </a:r>
            <a:r>
              <a:rPr lang="es-ES" dirty="0" err="1" smtClean="0">
                <a:latin typeface="Arial Narrow" pitchFamily="34" charset="0"/>
              </a:rPr>
              <a:t>Kochi</a:t>
            </a:r>
            <a:r>
              <a:rPr lang="es-ES" dirty="0" smtClean="0">
                <a:latin typeface="Arial Narrow" pitchFamily="34" charset="0"/>
              </a:rPr>
              <a:t> </a:t>
            </a:r>
            <a:r>
              <a:rPr lang="es-ES" dirty="0" err="1" smtClean="0">
                <a:latin typeface="Arial Narrow" pitchFamily="34" charset="0"/>
              </a:rPr>
              <a:t>University</a:t>
            </a:r>
            <a:r>
              <a:rPr lang="es-ES" dirty="0" smtClean="0">
                <a:latin typeface="Arial Narrow" pitchFamily="34" charset="0"/>
              </a:rPr>
              <a:t>), R. </a:t>
            </a:r>
            <a:r>
              <a:rPr lang="es-ES" dirty="0" err="1" smtClean="0">
                <a:latin typeface="Arial Narrow" pitchFamily="34" charset="0"/>
              </a:rPr>
              <a:t>Sood</a:t>
            </a:r>
            <a:r>
              <a:rPr lang="es-ES" dirty="0" smtClean="0">
                <a:latin typeface="Arial Narrow" pitchFamily="34" charset="0"/>
              </a:rPr>
              <a:t> (</a:t>
            </a:r>
            <a:r>
              <a:rPr lang="es-ES" dirty="0" err="1" smtClean="0">
                <a:latin typeface="Arial Narrow" pitchFamily="34" charset="0"/>
              </a:rPr>
              <a:t>The</a:t>
            </a:r>
            <a:r>
              <a:rPr lang="es-ES" dirty="0" smtClean="0">
                <a:latin typeface="Arial Narrow" pitchFamily="34" charset="0"/>
              </a:rPr>
              <a:t> </a:t>
            </a:r>
            <a:r>
              <a:rPr lang="es-ES" dirty="0" err="1" smtClean="0">
                <a:latin typeface="Arial Narrow" pitchFamily="34" charset="0"/>
              </a:rPr>
              <a:t>University</a:t>
            </a:r>
            <a:r>
              <a:rPr lang="es-ES" dirty="0" smtClean="0">
                <a:latin typeface="Arial Narrow" pitchFamily="34" charset="0"/>
              </a:rPr>
              <a:t> of Alabama), H. J. </a:t>
            </a:r>
            <a:r>
              <a:rPr lang="es-ES" dirty="0" err="1" smtClean="0">
                <a:latin typeface="Arial Narrow" pitchFamily="34" charset="0"/>
              </a:rPr>
              <a:t>Melosh</a:t>
            </a:r>
            <a:r>
              <a:rPr lang="es-ES" dirty="0" smtClean="0">
                <a:latin typeface="Arial Narrow" pitchFamily="34" charset="0"/>
              </a:rPr>
              <a:t> (</a:t>
            </a:r>
            <a:r>
              <a:rPr lang="es-ES" dirty="0" err="1" smtClean="0">
                <a:latin typeface="Arial Narrow" pitchFamily="34" charset="0"/>
              </a:rPr>
              <a:t>Purdue</a:t>
            </a:r>
            <a:r>
              <a:rPr lang="es-ES" dirty="0" smtClean="0">
                <a:latin typeface="Arial Narrow" pitchFamily="34" charset="0"/>
              </a:rPr>
              <a:t> </a:t>
            </a:r>
            <a:r>
              <a:rPr lang="es-ES" dirty="0" err="1" smtClean="0">
                <a:latin typeface="Arial Narrow" pitchFamily="34" charset="0"/>
              </a:rPr>
              <a:t>University</a:t>
            </a:r>
            <a:r>
              <a:rPr lang="es-ES" dirty="0" smtClean="0">
                <a:latin typeface="Arial Narrow" pitchFamily="34" charset="0"/>
              </a:rPr>
              <a:t>), L. </a:t>
            </a:r>
            <a:r>
              <a:rPr lang="es-ES" dirty="0" err="1" smtClean="0">
                <a:latin typeface="Arial Narrow" pitchFamily="34" charset="0"/>
              </a:rPr>
              <a:t>Chappaz</a:t>
            </a:r>
            <a:r>
              <a:rPr lang="es-ES" dirty="0" smtClean="0">
                <a:latin typeface="Arial Narrow" pitchFamily="34" charset="0"/>
              </a:rPr>
              <a:t> (</a:t>
            </a:r>
            <a:r>
              <a:rPr lang="es-ES" dirty="0" err="1" smtClean="0">
                <a:latin typeface="Arial Narrow" pitchFamily="34" charset="0"/>
              </a:rPr>
              <a:t>AstroLabs</a:t>
            </a:r>
            <a:r>
              <a:rPr lang="es-ES" dirty="0" smtClean="0">
                <a:latin typeface="Arial Narrow" pitchFamily="34" charset="0"/>
              </a:rPr>
              <a:t>), K. C. </a:t>
            </a:r>
            <a:r>
              <a:rPr lang="es-ES" dirty="0" err="1" smtClean="0">
                <a:latin typeface="Arial Narrow" pitchFamily="34" charset="0"/>
              </a:rPr>
              <a:t>Howell</a:t>
            </a:r>
            <a:r>
              <a:rPr lang="es-ES" dirty="0" smtClean="0">
                <a:latin typeface="Arial Narrow" pitchFamily="34" charset="0"/>
              </a:rPr>
              <a:t> (</a:t>
            </a:r>
            <a:r>
              <a:rPr lang="es-ES" dirty="0" err="1" smtClean="0">
                <a:latin typeface="Arial Narrow" pitchFamily="34" charset="0"/>
              </a:rPr>
              <a:t>Purdue</a:t>
            </a:r>
            <a:r>
              <a:rPr lang="es-ES" dirty="0" smtClean="0">
                <a:latin typeface="Arial Narrow" pitchFamily="34" charset="0"/>
              </a:rPr>
              <a:t> </a:t>
            </a:r>
            <a:r>
              <a:rPr lang="es-ES" dirty="0" err="1" smtClean="0">
                <a:latin typeface="Arial Narrow" pitchFamily="34" charset="0"/>
              </a:rPr>
              <a:t>University</a:t>
            </a:r>
            <a:r>
              <a:rPr lang="es-ES" dirty="0" smtClean="0">
                <a:latin typeface="Arial Narrow" pitchFamily="34" charset="0"/>
              </a:rPr>
              <a:t>), </a:t>
            </a:r>
            <a:r>
              <a:rPr lang="en-US" dirty="0" smtClean="0">
                <a:latin typeface="Arial Narrow" pitchFamily="34" charset="0"/>
              </a:rPr>
              <a:t>American Geophysical Union Publications Geophysical Research Letters, DOI: </a:t>
            </a:r>
            <a:r>
              <a:rPr lang="es-ES" dirty="0" smtClean="0">
                <a:latin typeface="Arial Narrow" pitchFamily="34" charset="0"/>
              </a:rPr>
              <a:t>0.1002/2017GL074998</a:t>
            </a:r>
          </a:p>
          <a:p>
            <a:pPr algn="just">
              <a:buFont typeface="Arial" pitchFamily="34" charset="0"/>
              <a:buChar char="•"/>
            </a:pPr>
            <a:endParaRPr lang="es-ES_tradnl" b="1" dirty="0" smtClean="0">
              <a:latin typeface="Arial Narrow" pitchFamily="34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en-US" dirty="0" smtClean="0">
                <a:latin typeface="Arial Narrow" pitchFamily="34" charset="0"/>
              </a:rPr>
              <a:t> Clementine Titanium Map of the Moon,</a:t>
            </a:r>
            <a:r>
              <a:rPr lang="en-US" b="1" i="1" dirty="0" smtClean="0">
                <a:latin typeface="Arial Narrow" pitchFamily="34" charset="0"/>
              </a:rPr>
              <a:t> </a:t>
            </a:r>
            <a:r>
              <a:rPr lang="en-US" dirty="0" smtClean="0">
                <a:latin typeface="Arial Narrow" pitchFamily="34" charset="0"/>
              </a:rPr>
              <a:t>Copyright © 2018 - Lunar and Planetary Institute</a:t>
            </a:r>
            <a:endParaRPr lang="en-US" b="1" dirty="0" smtClean="0">
              <a:latin typeface="Arial Narrow" pitchFamily="34" charset="0"/>
            </a:endParaRPr>
          </a:p>
          <a:p>
            <a:pPr algn="just">
              <a:buFont typeface="Arial" pitchFamily="34" charset="0"/>
              <a:buChar char="•"/>
            </a:pPr>
            <a:endParaRPr lang="es-ES" dirty="0"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5458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303</Words>
  <Application>Microsoft Office PowerPoint</Application>
  <PresentationFormat>Presentación en pantalla (4:3)</PresentationFormat>
  <Paragraphs>51</Paragraphs>
  <Slides>7</Slides>
  <Notes>0</Notes>
  <HiddenSlides>0</HiddenSlides>
  <MMClips>4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8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rromero</dc:creator>
  <cp:lastModifiedBy>Rodriguez Aragon, Francisco</cp:lastModifiedBy>
  <cp:revision>63</cp:revision>
  <dcterms:created xsi:type="dcterms:W3CDTF">2018-10-20T15:04:55Z</dcterms:created>
  <dcterms:modified xsi:type="dcterms:W3CDTF">2018-10-21T13:11:58Z</dcterms:modified>
</cp:coreProperties>
</file>

<file path=docProps/thumbnail.jpeg>
</file>